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1.xml" ContentType="application/inkml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59" r:id="rId2"/>
    <p:sldId id="282" r:id="rId3"/>
    <p:sldId id="342" r:id="rId4"/>
    <p:sldId id="343" r:id="rId5"/>
    <p:sldId id="344" r:id="rId6"/>
    <p:sldId id="287" r:id="rId7"/>
    <p:sldId id="347" r:id="rId8"/>
    <p:sldId id="356" r:id="rId9"/>
    <p:sldId id="355" r:id="rId10"/>
    <p:sldId id="348" r:id="rId11"/>
    <p:sldId id="349" r:id="rId12"/>
    <p:sldId id="288" r:id="rId13"/>
    <p:sldId id="346" r:id="rId14"/>
    <p:sldId id="345" r:id="rId15"/>
    <p:sldId id="357" r:id="rId16"/>
    <p:sldId id="352" r:id="rId17"/>
    <p:sldId id="291" r:id="rId18"/>
    <p:sldId id="353" r:id="rId19"/>
    <p:sldId id="35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6A"/>
    <a:srgbClr val="004169"/>
    <a:srgbClr val="FF6600"/>
    <a:srgbClr val="DADADA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4380" autoAdjust="0"/>
  </p:normalViewPr>
  <p:slideViewPr>
    <p:cSldViewPr snapToGrid="0" snapToObjects="1">
      <p:cViewPr varScale="1">
        <p:scale>
          <a:sx n="86" d="100"/>
          <a:sy n="86" d="100"/>
        </p:scale>
        <p:origin x="738" y="6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Бюджетное финансирование расходов учреждений (</a:t>
            </a:r>
            <a:r>
              <a:rPr lang="ru-RU" dirty="0" err="1"/>
              <a:t>тыс.руб</a:t>
            </a:r>
            <a:r>
              <a:rPr lang="ru-RU" dirty="0"/>
              <a:t>.)</a:t>
            </a:r>
            <a:r>
              <a:rPr lang="ru-RU" baseline="0" dirty="0"/>
              <a:t> 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 2021 году объем бюджетного финансирования расходов учреждений по отрасли за счет всех источников составил </c:v>
                </c:pt>
                <c:pt idx="1">
                  <c:v>*В том числе расходы за счет субвенций и субсидий из краевого и федерального бюджетов </c:v>
                </c:pt>
                <c:pt idx="2">
                  <c:v>На заработную плату с начислениями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 formatCode="General">
                  <c:v>692758.1</c:v>
                </c:pt>
                <c:pt idx="1">
                  <c:v>427458.4</c:v>
                </c:pt>
                <c:pt idx="2">
                  <c:v>508710.9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3-4206-997D-1062FE60E63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rgbClr val="FF6600"/>
                </a:gs>
                <a:gs pos="100000">
                  <a:schemeClr val="accent2">
                    <a:lumMod val="50000"/>
                  </a:schemeClr>
                </a:gs>
                <a:gs pos="63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2"/>
            <c:invertIfNegative val="0"/>
            <c:bubble3D val="0"/>
            <c:spPr>
              <a:gradFill rotWithShape="1">
                <a:gsLst>
                  <a:gs pos="0">
                    <a:srgbClr val="FF6600"/>
                  </a:gs>
                  <a:gs pos="100000">
                    <a:schemeClr val="accent2">
                      <a:lumMod val="50000"/>
                    </a:schemeClr>
                  </a:gs>
                  <a:gs pos="63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rgbClr val="FFFFFF">
                    <a:alpha val="98000"/>
                  </a:srgb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A93-4206-997D-1062FE60E6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 2021 году объем бюджетного финансирования расходов учреждений по отрасли за счет всех источников составил </c:v>
                </c:pt>
                <c:pt idx="1">
                  <c:v>*В том числе расходы за счет субвенций и субсидий из краевого и федерального бюджетов </c:v>
                </c:pt>
                <c:pt idx="2">
                  <c:v>На заработную плату с начислениями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592607.5</c:v>
                </c:pt>
                <c:pt idx="1">
                  <c:v>370735.8</c:v>
                </c:pt>
                <c:pt idx="2">
                  <c:v>457473.8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93-4206-997D-1062FE60E6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35586895"/>
        <c:axId val="1035583151"/>
      </c:barChart>
      <c:catAx>
        <c:axId val="1035586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35583151"/>
        <c:crosses val="autoZero"/>
        <c:auto val="1"/>
        <c:lblAlgn val="ctr"/>
        <c:lblOffset val="100"/>
        <c:noMultiLvlLbl val="0"/>
      </c:catAx>
      <c:valAx>
        <c:axId val="103558315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3558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52188692641398"/>
          <c:y val="0.88795709878946716"/>
          <c:w val="0.22336859134014639"/>
          <c:h val="0.11204290121053279"/>
        </c:manualLayout>
      </c:layout>
      <c:overlay val="0"/>
      <c:spPr>
        <a:noFill/>
        <a:ln w="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Средняя заработная плата педагогических работников (руб.) </a:t>
            </a:r>
          </a:p>
        </c:rich>
      </c:tx>
      <c:layout>
        <c:manualLayout>
          <c:xMode val="edge"/>
          <c:yMode val="edge"/>
          <c:x val="0.1926771759570086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6760654276692352"/>
          <c:w val="0.97369067808181131"/>
          <c:h val="0.57402121849259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 школах</c:v>
                </c:pt>
                <c:pt idx="1">
                  <c:v>В детских садах</c:v>
                </c:pt>
                <c:pt idx="2">
                  <c:v>В дополнительном образовании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21200</c:v>
                </c:pt>
                <c:pt idx="1">
                  <c:v>11900</c:v>
                </c:pt>
                <c:pt idx="2">
                  <c:v>13300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3-4206-997D-1062FE60E63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 школах</c:v>
                </c:pt>
                <c:pt idx="1">
                  <c:v>В детских садах</c:v>
                </c:pt>
                <c:pt idx="2">
                  <c:v>В дополнительном образовании</c:v>
                </c:pt>
              </c:strCache>
            </c:strRef>
          </c:cat>
          <c:val>
            <c:numRef>
              <c:f>Лист1!$C$2:$C$4</c:f>
              <c:numCache>
                <c:formatCode>0</c:formatCode>
                <c:ptCount val="3"/>
                <c:pt idx="0">
                  <c:v>47200</c:v>
                </c:pt>
                <c:pt idx="1">
                  <c:v>39300</c:v>
                </c:pt>
                <c:pt idx="2">
                  <c:v>36300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93-4206-997D-1062FE60E6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35586895"/>
        <c:axId val="1035583151"/>
      </c:barChart>
      <c:catAx>
        <c:axId val="1035586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35583151"/>
        <c:crosses val="autoZero"/>
        <c:auto val="1"/>
        <c:lblAlgn val="ctr"/>
        <c:lblOffset val="100"/>
        <c:noMultiLvlLbl val="0"/>
      </c:catAx>
      <c:valAx>
        <c:axId val="103558315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03558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52188692641398"/>
          <c:y val="0.88795709878946716"/>
          <c:w val="0.19466751288394052"/>
          <c:h val="0.11204290121053279"/>
        </c:manualLayout>
      </c:layout>
      <c:overlay val="0"/>
      <c:spPr>
        <a:noFill/>
        <a:ln w="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Удовлетворенность услуг и доп. выплаты</a:t>
            </a:r>
          </a:p>
        </c:rich>
      </c:tx>
      <c:layout>
        <c:manualLayout>
          <c:xMode val="edge"/>
          <c:yMode val="edge"/>
          <c:x val="0.1312286633219687"/>
          <c:y val="1.2071978157011339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2333868472219513E-2"/>
          <c:y val="0.1904919222419699"/>
          <c:w val="0.95533226305556096"/>
          <c:h val="0.573455263303547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Дет. Сады</c:v>
                </c:pt>
                <c:pt idx="1">
                  <c:v>Школы</c:v>
                </c:pt>
                <c:pt idx="2">
                  <c:v>Доп. Образование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0.94</c:v>
                </c:pt>
                <c:pt idx="1">
                  <c:v>0.81</c:v>
                </c:pt>
                <c:pt idx="2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3-4206-997D-1062FE60E63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Дет. Сады</c:v>
                </c:pt>
                <c:pt idx="1">
                  <c:v>Школы</c:v>
                </c:pt>
                <c:pt idx="2">
                  <c:v>Доп. Образование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0.92</c:v>
                </c:pt>
                <c:pt idx="1">
                  <c:v>0.82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93-4206-997D-1062FE60E6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35586895"/>
        <c:axId val="1035583151"/>
      </c:barChart>
      <c:catAx>
        <c:axId val="1035586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35583151"/>
        <c:crosses val="autoZero"/>
        <c:auto val="1"/>
        <c:lblAlgn val="ctr"/>
        <c:lblOffset val="100"/>
        <c:noMultiLvlLbl val="0"/>
      </c:catAx>
      <c:valAx>
        <c:axId val="103558315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03558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530781890030395"/>
          <c:y val="0.88109749675244886"/>
          <c:w val="0.35303499207203626"/>
          <c:h val="0.11204290121053279"/>
        </c:manualLayout>
      </c:layout>
      <c:overlay val="0"/>
      <c:spPr>
        <a:noFill/>
        <a:ln w="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476A"/>
                </a:solidFill>
                <a:latin typeface="+mn-lt"/>
                <a:ea typeface="+mn-ea"/>
                <a:cs typeface="+mn-cs"/>
              </a:defRPr>
            </a:pPr>
            <a:r>
              <a:rPr lang="ru-RU" sz="2128" b="1" i="0" u="none" strike="noStrike" baseline="0" dirty="0">
                <a:solidFill>
                  <a:srgbClr val="00476A"/>
                </a:solidFill>
                <a:effectLst/>
              </a:rPr>
              <a:t>Число обучающихся</a:t>
            </a:r>
            <a:endParaRPr lang="ru-RU" dirty="0">
              <a:solidFill>
                <a:srgbClr val="00476A"/>
              </a:solidFill>
            </a:endParaRPr>
          </a:p>
        </c:rich>
      </c:tx>
      <c:layout>
        <c:manualLayout>
          <c:xMode val="edge"/>
          <c:yMode val="edge"/>
          <c:x val="0.38076330229977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476A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550212789696835"/>
          <c:y val="1.9443800987443479E-3"/>
          <c:w val="0.62043554809950374"/>
          <c:h val="0.9704315782161196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2016-17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7946129030773657E-3"/>
                  <c:y val="9.9934888775995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019-4B15-A73A-58343BF64B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19-4B15-A73A-58343BF64B87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2017-18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0934879977047408E-3"/>
                  <c:y val="7.7898071961099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019-4B15-A73A-58343BF64B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General</c:formatCode>
                <c:ptCount val="1"/>
                <c:pt idx="0">
                  <c:v>2082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19-4B15-A73A-58343BF64B87}"/>
            </c:ext>
          </c:extLst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2018-19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6187703890252585E-3"/>
                  <c:y val="0.12047789475922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019-4B15-A73A-58343BF64B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Sheet1!$B$4:$B$4</c:f>
              <c:numCache>
                <c:formatCode>General</c:formatCode>
                <c:ptCount val="1"/>
                <c:pt idx="0">
                  <c:v>3096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19-4B15-A73A-58343BF64B87}"/>
            </c:ext>
          </c:extLst>
        </c:ser>
        <c:ser>
          <c:idx val="4"/>
          <c:order val="3"/>
          <c:tx>
            <c:strRef>
              <c:f>Sheet1!$A$5</c:f>
              <c:strCache>
                <c:ptCount val="1"/>
                <c:pt idx="0">
                  <c:v>2019-20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5773521098324246E-3"/>
                  <c:y val="0.13093873385626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019-4B15-A73A-58343BF64B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Sheet1!$B$5:$B$5</c:f>
              <c:numCache>
                <c:formatCode>General</c:formatCode>
                <c:ptCount val="1"/>
                <c:pt idx="0">
                  <c:v>3241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19-4B15-A73A-58343BF64B87}"/>
            </c:ext>
          </c:extLst>
        </c:ser>
        <c:ser>
          <c:idx val="5"/>
          <c:order val="4"/>
          <c:tx>
            <c:strRef>
              <c:f>Sheet1!$A$6</c:f>
              <c:strCache>
                <c:ptCount val="1"/>
                <c:pt idx="0">
                  <c:v>2020-21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4727251957877734E-3"/>
                  <c:y val="0.118808422565093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019-4B15-A73A-58343BF64B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Sheet1!$B$6:$B$6</c:f>
              <c:numCache>
                <c:formatCode>General</c:formatCode>
                <c:ptCount val="1"/>
                <c:pt idx="0">
                  <c:v>3290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019-4B15-A73A-58343BF64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6215615"/>
        <c:axId val="1"/>
        <c:axId val="0"/>
      </c:bar3DChart>
      <c:catAx>
        <c:axId val="134621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MarkSkip val="1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46215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49858405857162E-2"/>
          <c:y val="0.91731749217736214"/>
          <c:w val="0.89999993305625314"/>
          <c:h val="7.9542822221359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836298932384338E-2"/>
          <c:y val="8.6956521739130432E-2"/>
          <c:w val="0.8220640569395018"/>
          <c:h val="0.7439613526570048"/>
        </c:manualLayout>
      </c:layout>
      <c:bar3DChart>
        <c:barDir val="col"/>
        <c:grouping val="clustered"/>
        <c:varyColors val="0"/>
        <c:ser>
          <c:idx val="3"/>
          <c:order val="0"/>
          <c:tx>
            <c:strRef>
              <c:f>Sheet1!$A$2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Sheet1!$B$1:$L$1</c:f>
              <c:strCache>
                <c:ptCount val="11"/>
                <c:pt idx="0">
                  <c:v>рус</c:v>
                </c:pt>
                <c:pt idx="1">
                  <c:v>мат</c:v>
                </c:pt>
                <c:pt idx="2">
                  <c:v>физ</c:v>
                </c:pt>
                <c:pt idx="3">
                  <c:v>био</c:v>
                </c:pt>
                <c:pt idx="4">
                  <c:v>хим</c:v>
                </c:pt>
                <c:pt idx="5">
                  <c:v>анг</c:v>
                </c:pt>
                <c:pt idx="6">
                  <c:v>ист</c:v>
                </c:pt>
                <c:pt idx="7">
                  <c:v>гео</c:v>
                </c:pt>
                <c:pt idx="8">
                  <c:v>общ</c:v>
                </c:pt>
                <c:pt idx="9">
                  <c:v>лит</c:v>
                </c:pt>
                <c:pt idx="10">
                  <c:v>инф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100</c:v>
                </c:pt>
                <c:pt idx="1">
                  <c:v>51.7</c:v>
                </c:pt>
                <c:pt idx="2">
                  <c:v>18.100000000000001</c:v>
                </c:pt>
                <c:pt idx="3">
                  <c:v>16.100000000000001</c:v>
                </c:pt>
                <c:pt idx="4">
                  <c:v>8</c:v>
                </c:pt>
                <c:pt idx="5">
                  <c:v>5.4</c:v>
                </c:pt>
                <c:pt idx="6">
                  <c:v>12</c:v>
                </c:pt>
                <c:pt idx="7">
                  <c:v>1.3</c:v>
                </c:pt>
                <c:pt idx="8">
                  <c:v>32.9</c:v>
                </c:pt>
                <c:pt idx="9">
                  <c:v>5.4</c:v>
                </c:pt>
                <c:pt idx="10">
                  <c:v>23.5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88-492F-9E45-B1488752B1E5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Sheet1!$B$1:$L$1</c:f>
              <c:strCache>
                <c:ptCount val="11"/>
                <c:pt idx="0">
                  <c:v>рус</c:v>
                </c:pt>
                <c:pt idx="1">
                  <c:v>мат</c:v>
                </c:pt>
                <c:pt idx="2">
                  <c:v>физ</c:v>
                </c:pt>
                <c:pt idx="3">
                  <c:v>био</c:v>
                </c:pt>
                <c:pt idx="4">
                  <c:v>хим</c:v>
                </c:pt>
                <c:pt idx="5">
                  <c:v>анг</c:v>
                </c:pt>
                <c:pt idx="6">
                  <c:v>ист</c:v>
                </c:pt>
                <c:pt idx="7">
                  <c:v>гео</c:v>
                </c:pt>
                <c:pt idx="8">
                  <c:v>общ</c:v>
                </c:pt>
                <c:pt idx="9">
                  <c:v>лит</c:v>
                </c:pt>
                <c:pt idx="10">
                  <c:v>инф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  <c:pt idx="0">
                  <c:v>82.7</c:v>
                </c:pt>
                <c:pt idx="1">
                  <c:v>48.8</c:v>
                </c:pt>
                <c:pt idx="2">
                  <c:v>19.100000000000001</c:v>
                </c:pt>
                <c:pt idx="3">
                  <c:v>16.7</c:v>
                </c:pt>
                <c:pt idx="4">
                  <c:v>10.5</c:v>
                </c:pt>
                <c:pt idx="5">
                  <c:v>9.3000000000000007</c:v>
                </c:pt>
                <c:pt idx="6">
                  <c:v>11.7</c:v>
                </c:pt>
                <c:pt idx="7">
                  <c:v>0.6</c:v>
                </c:pt>
                <c:pt idx="8">
                  <c:v>33.299999999999997</c:v>
                </c:pt>
                <c:pt idx="9">
                  <c:v>6.8</c:v>
                </c:pt>
                <c:pt idx="10">
                  <c:v>17.3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88-492F-9E45-B1488752B1E5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Sheet1!$B$1:$L$1</c:f>
              <c:strCache>
                <c:ptCount val="11"/>
                <c:pt idx="0">
                  <c:v>рус</c:v>
                </c:pt>
                <c:pt idx="1">
                  <c:v>мат</c:v>
                </c:pt>
                <c:pt idx="2">
                  <c:v>физ</c:v>
                </c:pt>
                <c:pt idx="3">
                  <c:v>био</c:v>
                </c:pt>
                <c:pt idx="4">
                  <c:v>хим</c:v>
                </c:pt>
                <c:pt idx="5">
                  <c:v>анг</c:v>
                </c:pt>
                <c:pt idx="6">
                  <c:v>ист</c:v>
                </c:pt>
                <c:pt idx="7">
                  <c:v>гео</c:v>
                </c:pt>
                <c:pt idx="8">
                  <c:v>общ</c:v>
                </c:pt>
                <c:pt idx="9">
                  <c:v>лит</c:v>
                </c:pt>
                <c:pt idx="10">
                  <c:v>инф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  <c:pt idx="0">
                  <c:v>94.7</c:v>
                </c:pt>
                <c:pt idx="1">
                  <c:v>46.4</c:v>
                </c:pt>
                <c:pt idx="2">
                  <c:v>12.6</c:v>
                </c:pt>
                <c:pt idx="3">
                  <c:v>14.6</c:v>
                </c:pt>
                <c:pt idx="4">
                  <c:v>9.1999999999999993</c:v>
                </c:pt>
                <c:pt idx="5">
                  <c:v>9.3000000000000007</c:v>
                </c:pt>
                <c:pt idx="6">
                  <c:v>13.2</c:v>
                </c:pt>
                <c:pt idx="7">
                  <c:v>2</c:v>
                </c:pt>
                <c:pt idx="8">
                  <c:v>49.7</c:v>
                </c:pt>
                <c:pt idx="9">
                  <c:v>8.6</c:v>
                </c:pt>
                <c:pt idx="10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88-492F-9E45-B1488752B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5104431"/>
        <c:axId val="1"/>
        <c:axId val="0"/>
      </c:bar3DChart>
      <c:catAx>
        <c:axId val="1695104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5104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54:35.7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1T08:53:50.6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36616-5256-F54A-A270-502612C5132B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6248A-28D0-DD4B-B735-91767E1A1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07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0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56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02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60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55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416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064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02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80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1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72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96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88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0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4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16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355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5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30B98-1D18-CE4F-9598-C2EC506C6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AE01-82EF-8C4C-9C2C-FF3BB3F9F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7C6C77-7D75-E140-931B-8F64BF89F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2F04AE-1CD2-2345-A04B-BA8F397C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1040FC-0CAB-384F-83AC-03269C30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32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F237E-087E-9143-A7CA-897364B5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CB0EB5-5867-8F41-BE0B-72A8B7F80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56225B-90D3-9D42-AE4B-3C4E5ABF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B014A3-4C07-914A-99D0-B958CF3C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1E6CBB-610E-0F40-AA31-EC636166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45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D9E3BF-83C9-4848-B9C3-B5919B373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F37F6C-400F-6A4F-8717-6CBD601F3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ADAB8C-84BB-2646-873C-42484E8A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FB50F-6515-1F4C-ADAC-C21799856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D574DC-11E5-FC48-8817-48F87636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5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52298-470A-6545-B693-5CEEB536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05AEF0-40A9-E545-8F68-B4B1C4791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071283-1B8C-3341-AE57-1E987C5D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5C02BE-CA6E-0E45-8125-CF69A19B8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784B7-0A74-B046-976E-55C95FF2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E9C3A-CAF8-0944-AB18-611481F0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4422AB-893D-1943-BB4F-D8E09A75E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0E29D-0172-5D45-B93F-7DF9E732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0C3AA6-DE7A-3E4C-8890-73773E91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0923E8-94F5-724B-8B86-F09FB8EB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66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54A78-9E9A-F146-BD0E-9A49013C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D9DDB3-F9CA-8D4C-B141-409E47925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62CEA7-4366-F946-9E23-452119DD8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BFA7ED-90C5-1C49-8E87-BABF89A0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EBA41-5621-4D44-A514-A1D810E2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63EEBB-664B-1444-BC9C-CC82BA4B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8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E3FD0-DC8C-E94C-B151-8C1EFFF6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E346E6-362C-C249-8A09-4B08CFD97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248CDD-5D08-5444-ADFF-032A20F4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112803-E6DE-9841-A995-12CFC18DE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9E3F2D-FC06-5545-8A80-AFDB639246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D71366-3788-9D44-85ED-E96D25CD9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2B7AFE-C23A-A544-AB3E-EB873DE14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8203B6-5EBD-C64B-BD3B-E597B90D7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70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1ACCC-413E-B345-87E3-424C7F793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F8AE55-C284-7F44-B6FA-571B96FA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53EC88-993C-464D-ACDA-1D8870824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F1998E-7E1C-B842-9853-E32BC2A9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6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EE507C-0FF5-7C4B-B954-D685CE40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D14E21-F16A-AE47-8E53-DDD99E9A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FBEBF2-7D5C-2444-B7FC-A1B98A66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76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8B398-91E9-C14A-AFB9-BE6A4F56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EEA28D-F7EC-934B-804E-A9DA29EEF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B49EEE-57BA-A444-B1BA-8A8E7E363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714D30-A74F-264B-8C96-1F3351A6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30B347-8BA4-254C-BED8-AF2C19EF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1D1127-843E-7A4A-A6CF-757457D9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07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C445E-450A-7A44-AACC-4B0D5E2A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CB886A-9D0D-194D-9787-E5BB44B31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50D497-5C2F-A24A-A2D6-2585EEBD4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06E9EF-380A-AB4E-9D98-1C57B6AC4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AEECD3-C912-0F47-90B2-A5BE9D30F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6A2862-5334-C64F-9E0E-A9E07810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28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489DA-285D-914E-B1D3-6DFEB94F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73718-61A9-664D-968D-1E7F35B5E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1CAF8-5F69-9E44-ACA3-7C1625718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1DE4F-A2B4-2D4C-BB73-0942B98ADD54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80A2DF-D521-A042-9383-3322919C5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910026-E1C5-4145-8710-88686C47F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1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1.png"/><Relationship Id="rId9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chart" Target="../charts/char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1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A619CD-6DBC-DF47-B3EB-768CF55EF6F8}"/>
              </a:ext>
            </a:extLst>
          </p:cNvPr>
          <p:cNvSpPr/>
          <p:nvPr/>
        </p:nvSpPr>
        <p:spPr>
          <a:xfrm flipV="1">
            <a:off x="0" y="4548687"/>
            <a:ext cx="12192000" cy="360000"/>
          </a:xfrm>
          <a:prstGeom prst="rect">
            <a:avLst/>
          </a:prstGeom>
          <a:solidFill>
            <a:srgbClr val="0041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2286DC8-0CE9-7D4D-B25F-535E1C129C2B}"/>
              </a:ext>
            </a:extLst>
          </p:cNvPr>
          <p:cNvSpPr/>
          <p:nvPr/>
        </p:nvSpPr>
        <p:spPr>
          <a:xfrm flipV="1">
            <a:off x="6015" y="4914000"/>
            <a:ext cx="12192000" cy="1944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0DE9E-C255-2945-8A46-2FFC5EBBA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057" y="2084019"/>
            <a:ext cx="10214812" cy="1613930"/>
          </a:xfrm>
        </p:spPr>
        <p:txBody>
          <a:bodyPr>
            <a:noAutofit/>
          </a:bodyPr>
          <a:lstStyle/>
          <a:p>
            <a:pPr algn="l"/>
            <a:r>
              <a:rPr lang="ru-RU" sz="13800" dirty="0" smtClean="0">
                <a:solidFill>
                  <a:srgbClr val="00476A"/>
                </a:solidFill>
                <a:latin typeface="Closer Light" pitchFamily="2" charset="0"/>
              </a:rPr>
              <a:t>2021</a:t>
            </a:r>
            <a:endParaRPr lang="ru-RU" sz="13800" dirty="0">
              <a:solidFill>
                <a:srgbClr val="00476A"/>
              </a:solidFill>
              <a:latin typeface="Closer Ligh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9AF785-3938-B14D-A391-7507D7033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178" y="3751845"/>
            <a:ext cx="10214811" cy="744133"/>
          </a:xfrm>
        </p:spPr>
        <p:txBody>
          <a:bodyPr>
            <a:normAutofit/>
          </a:bodyPr>
          <a:lstStyle/>
          <a:p>
            <a:pPr algn="l"/>
            <a:r>
              <a:rPr lang="ru-RU" sz="2100" dirty="0" smtClean="0">
                <a:solidFill>
                  <a:srgbClr val="004169"/>
                </a:solidFill>
                <a:latin typeface="Arial" pitchFamily="34" charset="0"/>
                <a:cs typeface="Arial" pitchFamily="34" charset="0"/>
              </a:rPr>
              <a:t>ОСНОВНЫЕ ИТОГИ 2021 ГОДА И ПЕРСПЕКТИВЫ НА 2022 ГОД ПО ОТРАСЛИ «ОБРАЗОВАНИЕ»</a:t>
            </a:r>
            <a:endParaRPr lang="ru-RU" sz="2100" dirty="0">
              <a:solidFill>
                <a:srgbClr val="004169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solidFill>
                <a:srgbClr val="00416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94" y="446086"/>
            <a:ext cx="7669134" cy="1149034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4237463" y="5621837"/>
            <a:ext cx="3947532" cy="901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 smtClean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2000" dirty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отдела образования г. Дивногорска</a:t>
            </a:r>
          </a:p>
          <a:p>
            <a:pPr algn="l">
              <a:lnSpc>
                <a:spcPct val="120000"/>
              </a:lnSpc>
            </a:pPr>
            <a:endParaRPr lang="ru-RU" sz="2000" dirty="0" smtClean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2000" dirty="0" smtClean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Дивногорска</a:t>
            </a:r>
            <a:endParaRPr lang="ru-RU" sz="2000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1EA97F28-C40F-1241-8A96-4A4F7720B7ED}"/>
              </a:ext>
            </a:extLst>
          </p:cNvPr>
          <p:cNvSpPr txBox="1">
            <a:spLocks/>
          </p:cNvSpPr>
          <p:nvPr/>
        </p:nvSpPr>
        <p:spPr>
          <a:xfrm>
            <a:off x="886057" y="5621837"/>
            <a:ext cx="6518353" cy="592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Галина Васильевна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err="1" smtClean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Кабацура</a:t>
            </a:r>
            <a:endParaRPr lang="ru-RU" sz="2000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FA830B61-80B0-084A-8AA0-1B50ABCE21A3}"/>
              </a:ext>
            </a:extLst>
          </p:cNvPr>
          <p:cNvSpPr txBox="1">
            <a:spLocks/>
          </p:cNvSpPr>
          <p:nvPr/>
        </p:nvSpPr>
        <p:spPr>
          <a:xfrm>
            <a:off x="6096000" y="5621837"/>
            <a:ext cx="5107406" cy="592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марта 2022 года</a:t>
            </a:r>
            <a:endParaRPr lang="ru-RU" sz="2000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664B2BC9-81D9-5144-8648-1ABFD7555692}"/>
              </a:ext>
            </a:extLst>
          </p:cNvPr>
          <p:cNvSpPr/>
          <p:nvPr/>
        </p:nvSpPr>
        <p:spPr>
          <a:xfrm rot="10800000">
            <a:off x="10425362" y="4542669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48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318AB1C2-DA29-45C6-9C80-6A80A387FA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907922"/>
              </p:ext>
            </p:extLst>
          </p:nvPr>
        </p:nvGraphicFramePr>
        <p:xfrm>
          <a:off x="-391230" y="1614263"/>
          <a:ext cx="5975166" cy="4278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97D92A05-E0D5-4C5C-AB41-249D4B21E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371006"/>
              </p:ext>
            </p:extLst>
          </p:nvPr>
        </p:nvGraphicFramePr>
        <p:xfrm>
          <a:off x="5460051" y="557847"/>
          <a:ext cx="6731949" cy="5651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286B78F-3259-4B05-8328-1F2B214369A7}"/>
              </a:ext>
            </a:extLst>
          </p:cNvPr>
          <p:cNvSpPr txBox="1"/>
          <p:nvPr/>
        </p:nvSpPr>
        <p:spPr>
          <a:xfrm>
            <a:off x="7089382" y="557847"/>
            <a:ext cx="6321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Выбор предметов выпускниками</a:t>
            </a:r>
            <a:endParaRPr lang="ru-RU" b="1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02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635820D-3304-42DC-9E23-1858ED092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263036"/>
              </p:ext>
            </p:extLst>
          </p:nvPr>
        </p:nvGraphicFramePr>
        <p:xfrm>
          <a:off x="4584700" y="1068165"/>
          <a:ext cx="7499200" cy="2072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4476">
                  <a:extLst>
                    <a:ext uri="{9D8B030D-6E8A-4147-A177-3AD203B41FA5}">
                      <a16:colId xmlns:a16="http://schemas.microsoft.com/office/drawing/2014/main" val="1248526053"/>
                    </a:ext>
                  </a:extLst>
                </a:gridCol>
                <a:gridCol w="624476">
                  <a:extLst>
                    <a:ext uri="{9D8B030D-6E8A-4147-A177-3AD203B41FA5}">
                      <a16:colId xmlns:a16="http://schemas.microsoft.com/office/drawing/2014/main" val="2769304826"/>
                    </a:ext>
                  </a:extLst>
                </a:gridCol>
                <a:gridCol w="624476">
                  <a:extLst>
                    <a:ext uri="{9D8B030D-6E8A-4147-A177-3AD203B41FA5}">
                      <a16:colId xmlns:a16="http://schemas.microsoft.com/office/drawing/2014/main" val="689166992"/>
                    </a:ext>
                  </a:extLst>
                </a:gridCol>
                <a:gridCol w="624476">
                  <a:extLst>
                    <a:ext uri="{9D8B030D-6E8A-4147-A177-3AD203B41FA5}">
                      <a16:colId xmlns:a16="http://schemas.microsoft.com/office/drawing/2014/main" val="3967141442"/>
                    </a:ext>
                  </a:extLst>
                </a:gridCol>
                <a:gridCol w="624476">
                  <a:extLst>
                    <a:ext uri="{9D8B030D-6E8A-4147-A177-3AD203B41FA5}">
                      <a16:colId xmlns:a16="http://schemas.microsoft.com/office/drawing/2014/main" val="877951873"/>
                    </a:ext>
                  </a:extLst>
                </a:gridCol>
                <a:gridCol w="625260">
                  <a:extLst>
                    <a:ext uri="{9D8B030D-6E8A-4147-A177-3AD203B41FA5}">
                      <a16:colId xmlns:a16="http://schemas.microsoft.com/office/drawing/2014/main" val="3717857319"/>
                    </a:ext>
                  </a:extLst>
                </a:gridCol>
                <a:gridCol w="625260">
                  <a:extLst>
                    <a:ext uri="{9D8B030D-6E8A-4147-A177-3AD203B41FA5}">
                      <a16:colId xmlns:a16="http://schemas.microsoft.com/office/drawing/2014/main" val="3869470220"/>
                    </a:ext>
                  </a:extLst>
                </a:gridCol>
                <a:gridCol w="625260">
                  <a:extLst>
                    <a:ext uri="{9D8B030D-6E8A-4147-A177-3AD203B41FA5}">
                      <a16:colId xmlns:a16="http://schemas.microsoft.com/office/drawing/2014/main" val="176622389"/>
                    </a:ext>
                  </a:extLst>
                </a:gridCol>
                <a:gridCol w="625260">
                  <a:extLst>
                    <a:ext uri="{9D8B030D-6E8A-4147-A177-3AD203B41FA5}">
                      <a16:colId xmlns:a16="http://schemas.microsoft.com/office/drawing/2014/main" val="1770807887"/>
                    </a:ext>
                  </a:extLst>
                </a:gridCol>
                <a:gridCol w="625260">
                  <a:extLst>
                    <a:ext uri="{9D8B030D-6E8A-4147-A177-3AD203B41FA5}">
                      <a16:colId xmlns:a16="http://schemas.microsoft.com/office/drawing/2014/main" val="1319737285"/>
                    </a:ext>
                  </a:extLst>
                </a:gridCol>
                <a:gridCol w="625260">
                  <a:extLst>
                    <a:ext uri="{9D8B030D-6E8A-4147-A177-3AD203B41FA5}">
                      <a16:colId xmlns:a16="http://schemas.microsoft.com/office/drawing/2014/main" val="4118954454"/>
                    </a:ext>
                  </a:extLst>
                </a:gridCol>
                <a:gridCol w="625260">
                  <a:extLst>
                    <a:ext uri="{9D8B030D-6E8A-4147-A177-3AD203B41FA5}">
                      <a16:colId xmlns:a16="http://schemas.microsoft.com/office/drawing/2014/main" val="1939137543"/>
                    </a:ext>
                  </a:extLst>
                </a:gridCol>
              </a:tblGrid>
              <a:tr h="518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год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рус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мат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физ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био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хим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анг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ист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гео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общ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лит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инф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extLst>
                  <a:ext uri="{0D108BD9-81ED-4DB2-BD59-A6C34878D82A}">
                    <a16:rowId xmlns:a16="http://schemas.microsoft.com/office/drawing/2014/main" val="257253653"/>
                  </a:ext>
                </a:extLst>
              </a:tr>
              <a:tr h="518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18,8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6,5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3,7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4,2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16,7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9,1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4,1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37,5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5,7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extLst>
                  <a:ext uri="{0D108BD9-81ED-4DB2-BD59-A6C34878D82A}">
                    <a16:rowId xmlns:a16="http://schemas.microsoft.com/office/drawing/2014/main" val="2294985308"/>
                  </a:ext>
                </a:extLst>
              </a:tr>
              <a:tr h="518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27,6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6,3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9,7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3,7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11,8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40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3,7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54,5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10,7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extLst>
                  <a:ext uri="{0D108BD9-81ED-4DB2-BD59-A6C34878D82A}">
                    <a16:rowId xmlns:a16="http://schemas.microsoft.com/office/drawing/2014/main" val="1584848454"/>
                  </a:ext>
                </a:extLst>
              </a:tr>
              <a:tr h="518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18,9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14,3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4,5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14,3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42,9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4,3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33,3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9,3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37,5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17,4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468" marR="74468" marT="0" marB="0"/>
                </a:tc>
                <a:extLst>
                  <a:ext uri="{0D108BD9-81ED-4DB2-BD59-A6C34878D82A}">
                    <a16:rowId xmlns:a16="http://schemas.microsoft.com/office/drawing/2014/main" val="260442090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51E28E9-CD49-469F-95F0-498A85FD56F2}"/>
              </a:ext>
            </a:extLst>
          </p:cNvPr>
          <p:cNvSpPr txBox="1"/>
          <p:nvPr/>
        </p:nvSpPr>
        <p:spPr>
          <a:xfrm>
            <a:off x="651097" y="1776689"/>
            <a:ext cx="38406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u="dotted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Результаты ЕГЭ по показателю «Доля выпускников с высоким уровнем» (80-100 баллов)</a:t>
            </a:r>
            <a:endParaRPr lang="ru-RU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82B8F5A-E70A-4043-AE3D-B6BFF7154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533613"/>
              </p:ext>
            </p:extLst>
          </p:nvPr>
        </p:nvGraphicFramePr>
        <p:xfrm>
          <a:off x="155575" y="3746597"/>
          <a:ext cx="11928336" cy="2507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3300">
                  <a:extLst>
                    <a:ext uri="{9D8B030D-6E8A-4147-A177-3AD203B41FA5}">
                      <a16:colId xmlns:a16="http://schemas.microsoft.com/office/drawing/2014/main" val="2440241488"/>
                    </a:ext>
                  </a:extLst>
                </a:gridCol>
                <a:gridCol w="993300">
                  <a:extLst>
                    <a:ext uri="{9D8B030D-6E8A-4147-A177-3AD203B41FA5}">
                      <a16:colId xmlns:a16="http://schemas.microsoft.com/office/drawing/2014/main" val="1025812117"/>
                    </a:ext>
                  </a:extLst>
                </a:gridCol>
                <a:gridCol w="993300">
                  <a:extLst>
                    <a:ext uri="{9D8B030D-6E8A-4147-A177-3AD203B41FA5}">
                      <a16:colId xmlns:a16="http://schemas.microsoft.com/office/drawing/2014/main" val="68961710"/>
                    </a:ext>
                  </a:extLst>
                </a:gridCol>
                <a:gridCol w="993300">
                  <a:extLst>
                    <a:ext uri="{9D8B030D-6E8A-4147-A177-3AD203B41FA5}">
                      <a16:colId xmlns:a16="http://schemas.microsoft.com/office/drawing/2014/main" val="841385377"/>
                    </a:ext>
                  </a:extLst>
                </a:gridCol>
                <a:gridCol w="993300">
                  <a:extLst>
                    <a:ext uri="{9D8B030D-6E8A-4147-A177-3AD203B41FA5}">
                      <a16:colId xmlns:a16="http://schemas.microsoft.com/office/drawing/2014/main" val="4185706433"/>
                    </a:ext>
                  </a:extLst>
                </a:gridCol>
                <a:gridCol w="994548">
                  <a:extLst>
                    <a:ext uri="{9D8B030D-6E8A-4147-A177-3AD203B41FA5}">
                      <a16:colId xmlns:a16="http://schemas.microsoft.com/office/drawing/2014/main" val="1704014596"/>
                    </a:ext>
                  </a:extLst>
                </a:gridCol>
                <a:gridCol w="994548">
                  <a:extLst>
                    <a:ext uri="{9D8B030D-6E8A-4147-A177-3AD203B41FA5}">
                      <a16:colId xmlns:a16="http://schemas.microsoft.com/office/drawing/2014/main" val="3527196143"/>
                    </a:ext>
                  </a:extLst>
                </a:gridCol>
                <a:gridCol w="994548">
                  <a:extLst>
                    <a:ext uri="{9D8B030D-6E8A-4147-A177-3AD203B41FA5}">
                      <a16:colId xmlns:a16="http://schemas.microsoft.com/office/drawing/2014/main" val="3894109486"/>
                    </a:ext>
                  </a:extLst>
                </a:gridCol>
                <a:gridCol w="994548">
                  <a:extLst>
                    <a:ext uri="{9D8B030D-6E8A-4147-A177-3AD203B41FA5}">
                      <a16:colId xmlns:a16="http://schemas.microsoft.com/office/drawing/2014/main" val="939608671"/>
                    </a:ext>
                  </a:extLst>
                </a:gridCol>
                <a:gridCol w="994548">
                  <a:extLst>
                    <a:ext uri="{9D8B030D-6E8A-4147-A177-3AD203B41FA5}">
                      <a16:colId xmlns:a16="http://schemas.microsoft.com/office/drawing/2014/main" val="1350801738"/>
                    </a:ext>
                  </a:extLst>
                </a:gridCol>
                <a:gridCol w="994548">
                  <a:extLst>
                    <a:ext uri="{9D8B030D-6E8A-4147-A177-3AD203B41FA5}">
                      <a16:colId xmlns:a16="http://schemas.microsoft.com/office/drawing/2014/main" val="596260305"/>
                    </a:ext>
                  </a:extLst>
                </a:gridCol>
                <a:gridCol w="994548">
                  <a:extLst>
                    <a:ext uri="{9D8B030D-6E8A-4147-A177-3AD203B41FA5}">
                      <a16:colId xmlns:a16="http://schemas.microsoft.com/office/drawing/2014/main" val="832630204"/>
                    </a:ext>
                  </a:extLst>
                </a:gridCol>
              </a:tblGrid>
              <a:tr h="501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год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рус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мат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физ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био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хим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анг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ист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гео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общ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лит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инф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extLst>
                  <a:ext uri="{0D108BD9-81ED-4DB2-BD59-A6C34878D82A}">
                    <a16:rowId xmlns:a16="http://schemas.microsoft.com/office/drawing/2014/main" val="2497527199"/>
                  </a:ext>
                </a:extLst>
              </a:tr>
              <a:tr h="501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2018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2,9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11,8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6,2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25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15,8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2,3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extLst>
                  <a:ext uri="{0D108BD9-81ED-4DB2-BD59-A6C34878D82A}">
                    <a16:rowId xmlns:a16="http://schemas.microsoft.com/office/drawing/2014/main" val="682656358"/>
                  </a:ext>
                </a:extLst>
              </a:tr>
              <a:tr h="501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2019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3,7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25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12,5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16,7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30,6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17,1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extLst>
                  <a:ext uri="{0D108BD9-81ED-4DB2-BD59-A6C34878D82A}">
                    <a16:rowId xmlns:a16="http://schemas.microsoft.com/office/drawing/2014/main" val="1512347990"/>
                  </a:ext>
                </a:extLst>
              </a:tr>
              <a:tr h="501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2020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7,6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7,4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5,9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12,7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14,3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extLst>
                  <a:ext uri="{0D108BD9-81ED-4DB2-BD59-A6C34878D82A}">
                    <a16:rowId xmlns:a16="http://schemas.microsoft.com/office/drawing/2014/main" val="2007200599"/>
                  </a:ext>
                </a:extLst>
              </a:tr>
              <a:tr h="501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2021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4,3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5,3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40,9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28,6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8,7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14,7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7,7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8,7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8" marR="77158" marT="0" marB="0"/>
                </a:tc>
                <a:extLst>
                  <a:ext uri="{0D108BD9-81ED-4DB2-BD59-A6C34878D82A}">
                    <a16:rowId xmlns:a16="http://schemas.microsoft.com/office/drawing/2014/main" val="123253417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803FC66-542E-43DD-9FA4-95AD50BF643F}"/>
              </a:ext>
            </a:extLst>
          </p:cNvPr>
          <p:cNvSpPr txBox="1"/>
          <p:nvPr/>
        </p:nvSpPr>
        <p:spPr>
          <a:xfrm>
            <a:off x="460375" y="3302701"/>
            <a:ext cx="12083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dotted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Результаты ЕГЭ по показателю «Доля выпускников участников, не преодолевших минимальную границу</a:t>
            </a:r>
            <a:endParaRPr lang="ru-RU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42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лимпиада – МБОУ СШ № 1 р.п. Мулловка">
            <a:extLst>
              <a:ext uri="{FF2B5EF4-FFF2-40B4-BE49-F238E27FC236}">
                <a16:creationId xmlns:a16="http://schemas.microsoft.com/office/drawing/2014/main" id="{EB6438C8-1155-4EA1-A0D8-31577902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87" y="278396"/>
            <a:ext cx="1265376" cy="12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0D430-19C7-4CCF-AF81-318739725AE2}"/>
              </a:ext>
            </a:extLst>
          </p:cNvPr>
          <p:cNvSpPr txBox="1"/>
          <p:nvPr/>
        </p:nvSpPr>
        <p:spPr>
          <a:xfrm>
            <a:off x="893491" y="5066610"/>
            <a:ext cx="289386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Иосифова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Полина</a:t>
            </a:r>
          </a:p>
          <a:p>
            <a:pPr algn="ctr"/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Ученица 11 класса </a:t>
            </a:r>
          </a:p>
          <a:p>
            <a:pPr algn="ctr"/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гимназии</a:t>
            </a:r>
            <a:r>
              <a:rPr lang="ru-RU" sz="1600" b="1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 10 </a:t>
            </a:r>
          </a:p>
          <a:p>
            <a:pPr algn="ctr"/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имени. А.Е. Бочкина</a:t>
            </a:r>
            <a:endParaRPr lang="ru-RU" sz="1600" b="1" dirty="0">
              <a:solidFill>
                <a:srgbClr val="004169"/>
              </a:solidFill>
              <a:latin typeface="Arial" panose="020B0604020202020204" pitchFamily="34" charset="0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accent5">
                  <a:lumMod val="50000"/>
                </a:schemeClr>
              </a:solidFill>
              <a:latin typeface="+mn-lt"/>
              <a:ea typeface="PT Astra Serif" panose="020A0603040505020204" pitchFamily="18" charset="-52"/>
              <a:cs typeface="Times New Roman" pitchFamily="18" charset="0"/>
            </a:endParaRPr>
          </a:p>
          <a:p>
            <a:endParaRPr lang="ru-RU" sz="1600" b="1" dirty="0">
              <a:solidFill>
                <a:schemeClr val="accent5">
                  <a:lumMod val="50000"/>
                </a:schemeClr>
              </a:solidFill>
              <a:latin typeface="+mn-lt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1ED4A-BF27-4290-851C-D0D6605D47C0}"/>
              </a:ext>
            </a:extLst>
          </p:cNvPr>
          <p:cNvSpPr txBox="1"/>
          <p:nvPr/>
        </p:nvSpPr>
        <p:spPr>
          <a:xfrm>
            <a:off x="5170315" y="5066610"/>
            <a:ext cx="21294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004169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Тоденберг</a:t>
            </a:r>
            <a:endParaRPr lang="ru-RU" sz="1600" b="1" dirty="0">
              <a:solidFill>
                <a:srgbClr val="004169"/>
              </a:solidFill>
              <a:latin typeface="Arial" panose="020B0604020202020204" pitchFamily="34" charset="0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4169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Екатерина</a:t>
            </a:r>
          </a:p>
          <a:p>
            <a:pPr algn="ctr"/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Ученица 10 класса </a:t>
            </a:r>
          </a:p>
          <a:p>
            <a:pPr algn="ctr"/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гимназии</a:t>
            </a:r>
            <a:r>
              <a:rPr lang="ru-RU" sz="1600" b="1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 10 </a:t>
            </a:r>
          </a:p>
          <a:p>
            <a:pPr algn="ctr"/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имени. А.Е. Бочкина</a:t>
            </a:r>
            <a:endParaRPr lang="ru-RU" sz="1600" b="1" dirty="0">
              <a:solidFill>
                <a:srgbClr val="004169"/>
              </a:solidFill>
              <a:latin typeface="Arial" panose="020B0604020202020204" pitchFamily="34" charset="0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CDBB1-7616-4161-A7DA-56159D686E52}"/>
              </a:ext>
            </a:extLst>
          </p:cNvPr>
          <p:cNvSpPr txBox="1"/>
          <p:nvPr/>
        </p:nvSpPr>
        <p:spPr>
          <a:xfrm>
            <a:off x="8567698" y="5066146"/>
            <a:ext cx="28979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Шистко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Степан</a:t>
            </a:r>
          </a:p>
          <a:p>
            <a:pPr algn="ctr"/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Ученик 9 класса </a:t>
            </a:r>
          </a:p>
          <a:p>
            <a:pPr algn="ctr"/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гимназии</a:t>
            </a:r>
            <a:r>
              <a:rPr lang="ru-RU" sz="1600" b="1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 10 </a:t>
            </a:r>
          </a:p>
          <a:p>
            <a:pPr algn="ctr"/>
            <a:r>
              <a:rPr lang="ru-RU" sz="16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имени. А.Е. Бочкина</a:t>
            </a:r>
            <a:endParaRPr lang="ru-RU" sz="1600" b="1" dirty="0">
              <a:solidFill>
                <a:srgbClr val="004169"/>
              </a:solidFill>
              <a:latin typeface="Arial" panose="020B0604020202020204" pitchFamily="34" charset="0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accent5">
                  <a:lumMod val="50000"/>
                </a:schemeClr>
              </a:solidFill>
              <a:latin typeface="+mn-lt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2A801A-64EB-4B05-A246-AAA74879F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08" y="1729854"/>
            <a:ext cx="3237236" cy="3258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F0A598C-3AA4-4F7A-BF55-1AD5FA4B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62" y="1771346"/>
            <a:ext cx="3236736" cy="3216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B72C32B-03E2-41E3-BCCC-A1183C290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2"/>
          <a:stretch/>
        </p:blipFill>
        <p:spPr bwMode="auto">
          <a:xfrm>
            <a:off x="8468797" y="1729854"/>
            <a:ext cx="3095713" cy="3258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B13D26-7565-4F63-AEE9-5438C0F88C0D}"/>
              </a:ext>
            </a:extLst>
          </p:cNvPr>
          <p:cNvSpPr txBox="1"/>
          <p:nvPr/>
        </p:nvSpPr>
        <p:spPr>
          <a:xfrm>
            <a:off x="4616662" y="593895"/>
            <a:ext cx="6278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Победители всероссийской олимпиады школьников </a:t>
            </a:r>
            <a:endParaRPr lang="ru-RU" sz="2400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B7D2A0F-EF7E-474B-B6E1-E78C1A4C2FB5}"/>
              </a:ext>
            </a:extLst>
          </p:cNvPr>
          <p:cNvCxnSpPr>
            <a:cxnSpLocks/>
          </p:cNvCxnSpPr>
          <p:nvPr/>
        </p:nvCxnSpPr>
        <p:spPr>
          <a:xfrm flipV="1">
            <a:off x="4616662" y="593895"/>
            <a:ext cx="0" cy="83099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955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50C01CF-AE7A-4AD6-AB0F-947F4ADF2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" r="60590" b="50000"/>
          <a:stretch/>
        </p:blipFill>
        <p:spPr bwMode="auto">
          <a:xfrm>
            <a:off x="7775782" y="244029"/>
            <a:ext cx="1805779" cy="2206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6F109A2E-F814-46D4-B572-04264B6AF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63" b="51533"/>
          <a:stretch/>
        </p:blipFill>
        <p:spPr bwMode="auto">
          <a:xfrm>
            <a:off x="2726135" y="3496730"/>
            <a:ext cx="1805779" cy="2213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3248C334-62CA-44D5-BE1D-FB7C7CDD5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51162" r="59691" b="371"/>
          <a:stretch/>
        </p:blipFill>
        <p:spPr bwMode="auto">
          <a:xfrm>
            <a:off x="5169115" y="3503617"/>
            <a:ext cx="1805779" cy="2213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5495E152-8AF4-4994-8FDB-B885E906C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0" t="1276" b="50563"/>
          <a:stretch/>
        </p:blipFill>
        <p:spPr bwMode="auto">
          <a:xfrm>
            <a:off x="10177291" y="237842"/>
            <a:ext cx="1805779" cy="2206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7BA60CDC-443F-4DC3-8374-E6AD69748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0" t="50957" b="882"/>
          <a:stretch/>
        </p:blipFill>
        <p:spPr bwMode="auto">
          <a:xfrm>
            <a:off x="7612448" y="3496730"/>
            <a:ext cx="1805779" cy="2206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AAD2CC9D-EBD2-4DEF-9D35-1B012AB1B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50000" r="57264" b="1839"/>
          <a:stretch/>
        </p:blipFill>
        <p:spPr bwMode="auto">
          <a:xfrm>
            <a:off x="10116183" y="3496879"/>
            <a:ext cx="1805779" cy="2206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66A8958-27F9-4148-8EDB-05046D4B3602}"/>
              </a:ext>
            </a:extLst>
          </p:cNvPr>
          <p:cNvSpPr txBox="1"/>
          <p:nvPr/>
        </p:nvSpPr>
        <p:spPr>
          <a:xfrm>
            <a:off x="1084510" y="1624590"/>
            <a:ext cx="40411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Призёры всероссийской олимпиады школьников (ВОШ) в 2020-2021 учебном году </a:t>
            </a:r>
            <a:endParaRPr lang="ru-RU" sz="2400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 descr="Изображение выглядит как текст, человек, сте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07A33EEA-0B90-4F21-AF6D-F04DEEE14D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013" r="17105"/>
          <a:stretch/>
        </p:blipFill>
        <p:spPr>
          <a:xfrm>
            <a:off x="325516" y="3503617"/>
            <a:ext cx="1805779" cy="2206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BEBE69-264C-4476-8E8E-58589D0FADED}"/>
              </a:ext>
            </a:extLst>
          </p:cNvPr>
          <p:cNvSpPr txBox="1"/>
          <p:nvPr/>
        </p:nvSpPr>
        <p:spPr>
          <a:xfrm>
            <a:off x="324061" y="5729800"/>
            <a:ext cx="1950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Стерхов </a:t>
            </a:r>
          </a:p>
          <a:p>
            <a:pPr algn="ctr"/>
            <a:r>
              <a:rPr lang="ru-RU" sz="1600" b="1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Михаил </a:t>
            </a:r>
            <a:endParaRPr lang="ru-RU" sz="1600" b="1" dirty="0">
              <a:solidFill>
                <a:srgbClr val="00416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4CCDC7-A2AD-4880-BE11-BA173480D072}"/>
              </a:ext>
            </a:extLst>
          </p:cNvPr>
          <p:cNvSpPr txBox="1"/>
          <p:nvPr/>
        </p:nvSpPr>
        <p:spPr>
          <a:xfrm>
            <a:off x="2704334" y="5720454"/>
            <a:ext cx="1950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Дмитриева Карина </a:t>
            </a:r>
            <a:endParaRPr lang="ru-RU" sz="1600" b="1" dirty="0">
              <a:solidFill>
                <a:srgbClr val="00416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5921B0-0E26-4C9D-9CB8-58B2DBB680A1}"/>
              </a:ext>
            </a:extLst>
          </p:cNvPr>
          <p:cNvSpPr txBox="1"/>
          <p:nvPr/>
        </p:nvSpPr>
        <p:spPr>
          <a:xfrm>
            <a:off x="5469565" y="5742526"/>
            <a:ext cx="6129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41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Зобнина</a:t>
            </a:r>
          </a:p>
          <a:p>
            <a:r>
              <a:rPr lang="ru-RU" sz="1600" b="1" i="0" dirty="0">
                <a:solidFill>
                  <a:srgbClr val="0041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Руслана</a:t>
            </a:r>
            <a:endParaRPr lang="ru-RU" sz="1600" b="1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332F35-F833-4D72-9903-4923726D247B}"/>
              </a:ext>
            </a:extLst>
          </p:cNvPr>
          <p:cNvSpPr txBox="1"/>
          <p:nvPr/>
        </p:nvSpPr>
        <p:spPr>
          <a:xfrm>
            <a:off x="10224996" y="5742943"/>
            <a:ext cx="1642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41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Кривосудов</a:t>
            </a:r>
          </a:p>
          <a:p>
            <a:pPr algn="ctr"/>
            <a:r>
              <a:rPr lang="ru-RU" sz="1600" b="1" i="0" dirty="0">
                <a:solidFill>
                  <a:srgbClr val="0041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Роман</a:t>
            </a:r>
            <a:endParaRPr lang="ru-RU" sz="1600" b="1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3F31A7-23C9-4FC9-9993-4637CE1DA59A}"/>
              </a:ext>
            </a:extLst>
          </p:cNvPr>
          <p:cNvSpPr txBox="1"/>
          <p:nvPr/>
        </p:nvSpPr>
        <p:spPr>
          <a:xfrm>
            <a:off x="7693171" y="5767608"/>
            <a:ext cx="1612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41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Елена</a:t>
            </a:r>
          </a:p>
          <a:p>
            <a:pPr algn="ctr"/>
            <a:r>
              <a:rPr lang="ru-RU" sz="1600" b="1" i="0" dirty="0">
                <a:solidFill>
                  <a:srgbClr val="0041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Семенкова</a:t>
            </a:r>
            <a:endParaRPr lang="ru-RU" sz="1600" b="1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3B628F-645B-4F04-8FD6-9BA87D981A25}"/>
              </a:ext>
            </a:extLst>
          </p:cNvPr>
          <p:cNvSpPr txBox="1"/>
          <p:nvPr/>
        </p:nvSpPr>
        <p:spPr>
          <a:xfrm>
            <a:off x="7897975" y="2565698"/>
            <a:ext cx="1629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41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Юрова </a:t>
            </a:r>
          </a:p>
          <a:p>
            <a:pPr algn="ctr"/>
            <a:r>
              <a:rPr lang="ru-RU" sz="1600" b="1" i="0" dirty="0">
                <a:solidFill>
                  <a:srgbClr val="0041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Мария</a:t>
            </a:r>
            <a:endParaRPr lang="ru-RU" sz="1600" b="1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784A44C-E2DE-4978-A819-1763860CA5D1}"/>
              </a:ext>
            </a:extLst>
          </p:cNvPr>
          <p:cNvCxnSpPr>
            <a:cxnSpLocks/>
          </p:cNvCxnSpPr>
          <p:nvPr/>
        </p:nvCxnSpPr>
        <p:spPr>
          <a:xfrm flipV="1">
            <a:off x="982133" y="1724006"/>
            <a:ext cx="0" cy="142646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93C5E77-DAFA-4709-BDE4-18420A38DC46}"/>
              </a:ext>
            </a:extLst>
          </p:cNvPr>
          <p:cNvSpPr txBox="1"/>
          <p:nvPr/>
        </p:nvSpPr>
        <p:spPr>
          <a:xfrm>
            <a:off x="10292927" y="2561754"/>
            <a:ext cx="1629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416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Панова</a:t>
            </a:r>
          </a:p>
          <a:p>
            <a:pPr algn="ctr"/>
            <a:r>
              <a:rPr lang="ru-RU" sz="1600" b="1" dirty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Дарья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4B6236-063D-4CB9-9731-439A88F99468}"/>
              </a:ext>
            </a:extLst>
          </p:cNvPr>
          <p:cNvSpPr txBox="1"/>
          <p:nvPr/>
        </p:nvSpPr>
        <p:spPr>
          <a:xfrm>
            <a:off x="5479195" y="2566646"/>
            <a:ext cx="1671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 err="1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Луганцева</a:t>
            </a:r>
            <a:r>
              <a:rPr lang="ru-RU" b="1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Полина</a:t>
            </a:r>
            <a:endParaRPr lang="ru-RU" b="1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4D42790-945A-4E50-A068-6DA8A024D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1289" r="15047"/>
          <a:stretch/>
        </p:blipFill>
        <p:spPr bwMode="auto">
          <a:xfrm>
            <a:off x="5456144" y="244029"/>
            <a:ext cx="1738965" cy="2213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265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55466">
            <a:extLst>
              <a:ext uri="{FF2B5EF4-FFF2-40B4-BE49-F238E27FC236}">
                <a16:creationId xmlns:a16="http://schemas.microsoft.com/office/drawing/2014/main" id="{D79B7BEF-20C4-445A-97E3-D83C3496A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7" r="31526" b="19209"/>
          <a:stretch/>
        </p:blipFill>
        <p:spPr bwMode="auto">
          <a:xfrm>
            <a:off x="284558" y="1931131"/>
            <a:ext cx="3174556" cy="4231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B08CBE-E6CA-46DC-9A4A-54661DC3D4BC}"/>
              </a:ext>
            </a:extLst>
          </p:cNvPr>
          <p:cNvSpPr txBox="1"/>
          <p:nvPr/>
        </p:nvSpPr>
        <p:spPr>
          <a:xfrm>
            <a:off x="3551308" y="2221048"/>
            <a:ext cx="21674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 err="1">
                <a:solidFill>
                  <a:srgbClr val="00476A"/>
                </a:solidFill>
                <a:effectLst/>
                <a:latin typeface="arial" panose="020B0604020202020204" pitchFamily="34" charset="0"/>
              </a:rPr>
              <a:t>Иосифова</a:t>
            </a:r>
            <a:r>
              <a:rPr lang="ru-RU" b="1" i="0" dirty="0">
                <a:solidFill>
                  <a:srgbClr val="00476A"/>
                </a:solidFill>
                <a:effectLst/>
                <a:latin typeface="arial" panose="020B0604020202020204" pitchFamily="34" charset="0"/>
              </a:rPr>
              <a:t> Наталья Валерьевна</a:t>
            </a:r>
            <a:r>
              <a:rPr lang="ru-RU" b="0" i="0" dirty="0">
                <a:solidFill>
                  <a:srgbClr val="00476A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 algn="ctr"/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учитель СОШ № 9</a:t>
            </a:r>
            <a:endParaRPr lang="ru-RU" b="0" i="0" dirty="0">
              <a:solidFill>
                <a:srgbClr val="00476A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476A"/>
              </a:solidFill>
            </a:endParaRPr>
          </a:p>
        </p:txBody>
      </p:sp>
      <p:pic>
        <p:nvPicPr>
          <p:cNvPr id="18" name="Рисунок 17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827DA0E-8EAE-41AB-BB4F-1826B9596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00" y="2095633"/>
            <a:ext cx="3793477" cy="4157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D3FEBCF-88AC-4088-868B-DC101F4522F3}"/>
              </a:ext>
            </a:extLst>
          </p:cNvPr>
          <p:cNvSpPr txBox="1"/>
          <p:nvPr/>
        </p:nvSpPr>
        <p:spPr>
          <a:xfrm>
            <a:off x="5718775" y="3642185"/>
            <a:ext cx="20557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solidFill>
                  <a:srgbClr val="0047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Сугоракова</a:t>
            </a:r>
            <a:r>
              <a:rPr lang="ru-RU" sz="1800" b="1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Татьяна Николаевна</a:t>
            </a:r>
            <a:r>
              <a:rPr lang="ru-RU" sz="1800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начальных классов </a:t>
            </a:r>
          </a:p>
          <a:p>
            <a:pPr algn="ctr"/>
            <a:r>
              <a:rPr lang="ru-RU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гимназии № 10 им. А.Е. Бочкина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C8A939-BAC7-456A-8F3F-221D4F3F0DFA}"/>
              </a:ext>
            </a:extLst>
          </p:cNvPr>
          <p:cNvSpPr txBox="1"/>
          <p:nvPr/>
        </p:nvSpPr>
        <p:spPr>
          <a:xfrm>
            <a:off x="461586" y="1505785"/>
            <a:ext cx="490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Заслуженный педагог Красноярского края </a:t>
            </a:r>
            <a:endParaRPr lang="ru-RU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46E227-A3C6-4B92-A2D0-D171BB9C18DF}"/>
              </a:ext>
            </a:extLst>
          </p:cNvPr>
          <p:cNvSpPr txBox="1"/>
          <p:nvPr/>
        </p:nvSpPr>
        <p:spPr>
          <a:xfrm>
            <a:off x="6095220" y="1208618"/>
            <a:ext cx="598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Победитель муниципального этапа профессионального конкурса «Учитель года -2021»</a:t>
            </a:r>
            <a:endParaRPr lang="ru-RU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17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A57B55D-BA8C-4145-A92C-AEEF8F1EE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9767" r="10977"/>
          <a:stretch/>
        </p:blipFill>
        <p:spPr bwMode="auto">
          <a:xfrm>
            <a:off x="8805333" y="1693939"/>
            <a:ext cx="2548467" cy="336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9A0239-380E-4F60-972C-F2D37A63E3DE}"/>
              </a:ext>
            </a:extLst>
          </p:cNvPr>
          <p:cNvSpPr txBox="1"/>
          <p:nvPr/>
        </p:nvSpPr>
        <p:spPr>
          <a:xfrm>
            <a:off x="8448264" y="5202548"/>
            <a:ext cx="3262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 err="1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Крыткина</a:t>
            </a:r>
            <a:endParaRPr lang="ru-RU" b="1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Лада</a:t>
            </a:r>
            <a:r>
              <a:rPr lang="en-US" b="1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Анатольевна</a:t>
            </a:r>
            <a:r>
              <a:rPr lang="ru-RU" b="0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b="0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учитель </a:t>
            </a:r>
          </a:p>
          <a:p>
            <a:pPr algn="ctr"/>
            <a:r>
              <a:rPr lang="ru-RU" b="0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гимназии № 10  </a:t>
            </a:r>
            <a:endParaRPr lang="en-US" b="0" i="0" dirty="0">
              <a:solidFill>
                <a:srgbClr val="00476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Абрамова Ирина Геннадьевна">
            <a:extLst>
              <a:ext uri="{FF2B5EF4-FFF2-40B4-BE49-F238E27FC236}">
                <a16:creationId xmlns:a16="http://schemas.microsoft.com/office/drawing/2014/main" id="{7B746D83-6978-4789-A797-15345CCF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20" y="1748915"/>
            <a:ext cx="2442930" cy="3313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BACA09-D956-4F45-A409-35B70ACEA34A}"/>
              </a:ext>
            </a:extLst>
          </p:cNvPr>
          <p:cNvSpPr txBox="1"/>
          <p:nvPr/>
        </p:nvSpPr>
        <p:spPr>
          <a:xfrm>
            <a:off x="4836130" y="5167045"/>
            <a:ext cx="28557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Абрамова Ирина Геннадьевна</a:t>
            </a:r>
            <a:r>
              <a:rPr lang="ru-RU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учитель </a:t>
            </a:r>
          </a:p>
          <a:p>
            <a:pPr algn="ctr"/>
            <a:r>
              <a:rPr lang="ru-RU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гимназии № 10 </a:t>
            </a: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76B47C0C-98C0-44B2-9EF2-259FF95F3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r="6202" b="20371"/>
          <a:stretch/>
        </p:blipFill>
        <p:spPr bwMode="auto">
          <a:xfrm>
            <a:off x="894976" y="1747696"/>
            <a:ext cx="2830357" cy="3314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9C6EDE-8F42-4146-97B5-EA3AAFE2FDB4}"/>
              </a:ext>
            </a:extLst>
          </p:cNvPr>
          <p:cNvSpPr txBox="1"/>
          <p:nvPr/>
        </p:nvSpPr>
        <p:spPr>
          <a:xfrm>
            <a:off x="1262506" y="5174468"/>
            <a:ext cx="1916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Ревенко Ольга</a:t>
            </a:r>
          </a:p>
          <a:p>
            <a:pPr algn="ctr"/>
            <a:r>
              <a:rPr lang="ru-RU" sz="1800" b="1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Васильевна</a:t>
            </a:r>
            <a:r>
              <a:rPr lang="ru-RU" sz="1800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учитель гимназии № 10 </a:t>
            </a:r>
            <a:endParaRPr lang="ru-RU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9039416-7EFE-420E-86DF-35BAAB6BE0DC}"/>
              </a:ext>
            </a:extLst>
          </p:cNvPr>
          <p:cNvCxnSpPr>
            <a:cxnSpLocks/>
          </p:cNvCxnSpPr>
          <p:nvPr/>
        </p:nvCxnSpPr>
        <p:spPr>
          <a:xfrm flipV="1">
            <a:off x="4974556" y="630057"/>
            <a:ext cx="0" cy="8762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0C3E516-8A41-4542-A265-3FD215EA88A2}"/>
              </a:ext>
            </a:extLst>
          </p:cNvPr>
          <p:cNvSpPr txBox="1"/>
          <p:nvPr/>
        </p:nvSpPr>
        <p:spPr>
          <a:xfrm>
            <a:off x="5075134" y="627762"/>
            <a:ext cx="6278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Победители краевого конкурса по работе с одаренными детьми</a:t>
            </a:r>
            <a:endParaRPr lang="ru-RU" sz="2400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389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A4F32-8DA3-49CF-A82D-73C51821172C}"/>
              </a:ext>
            </a:extLst>
          </p:cNvPr>
          <p:cNvSpPr txBox="1"/>
          <p:nvPr/>
        </p:nvSpPr>
        <p:spPr>
          <a:xfrm>
            <a:off x="8728075" y="2926208"/>
            <a:ext cx="6127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бассейна (д/с 13)</a:t>
            </a:r>
            <a:endParaRPr lang="ru-RU" sz="1600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Изображение выглядит как внутренний, пол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E4DFDB70-A011-4C9D-BD0A-081137CE1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778" y="3400648"/>
            <a:ext cx="3644900" cy="2587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D9143A-3257-4592-91CD-2C8BF4A061C1}"/>
              </a:ext>
            </a:extLst>
          </p:cNvPr>
          <p:cNvSpPr txBox="1"/>
          <p:nvPr/>
        </p:nvSpPr>
        <p:spPr>
          <a:xfrm>
            <a:off x="8728075" y="5988754"/>
            <a:ext cx="6127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помещений (д/с 15)</a:t>
            </a:r>
            <a:endParaRPr lang="ru-RU" sz="1600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Изображение выглядит как внутренний, пол, ванна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3FC0A90-BBD4-440F-9F09-8F74767B4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599" y="3338513"/>
            <a:ext cx="3538623" cy="2653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AC4EF3-0E3C-4F43-880D-CEC15E8639AC}"/>
              </a:ext>
            </a:extLst>
          </p:cNvPr>
          <p:cNvSpPr txBox="1"/>
          <p:nvPr/>
        </p:nvSpPr>
        <p:spPr>
          <a:xfrm>
            <a:off x="4746459" y="5999079"/>
            <a:ext cx="6127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помещений (д/с 9)</a:t>
            </a:r>
            <a:endParaRPr lang="ru-RU" sz="1600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 descr="Изображение выглядит как внутренний, пол, грязный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84FE1426-6EE2-4732-AE27-E08CD049B6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3841"/>
          <a:stretch/>
        </p:blipFill>
        <p:spPr>
          <a:xfrm>
            <a:off x="5300837" y="155632"/>
            <a:ext cx="2094979" cy="2653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5B8E83-76D1-486B-8189-CF45CB3A140B}"/>
              </a:ext>
            </a:extLst>
          </p:cNvPr>
          <p:cNvSpPr txBox="1"/>
          <p:nvPr/>
        </p:nvSpPr>
        <p:spPr>
          <a:xfrm>
            <a:off x="5045075" y="2864363"/>
            <a:ext cx="6127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пищеблока (д/с 8)</a:t>
            </a:r>
            <a:endParaRPr lang="ru-RU" sz="1600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6C0318-29C5-4217-86A7-758A61CAF090}"/>
              </a:ext>
            </a:extLst>
          </p:cNvPr>
          <p:cNvSpPr txBox="1"/>
          <p:nvPr/>
        </p:nvSpPr>
        <p:spPr>
          <a:xfrm>
            <a:off x="770523" y="6012176"/>
            <a:ext cx="6127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кровли (д</a:t>
            </a:r>
            <a:r>
              <a:rPr lang="en-US" sz="1600" dirty="0">
                <a:solidFill>
                  <a:srgbClr val="00476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ru-RU" sz="1600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№15)</a:t>
            </a:r>
            <a:endParaRPr lang="ru-RU" sz="1600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 descr="Изображение выглядит как дерев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A388533D-971C-4AC7-A663-9F4DD80E02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94" y="3152260"/>
            <a:ext cx="3769727" cy="2827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 descr="Изображение выглядит как стена, внутренний, потолок, прыгает&#10;&#10;Автоматически созданное описание">
            <a:extLst>
              <a:ext uri="{FF2B5EF4-FFF2-40B4-BE49-F238E27FC236}">
                <a16:creationId xmlns:a16="http://schemas.microsoft.com/office/drawing/2014/main" id="{F464765F-9BD2-4F2E-8C60-D20D23F248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6752" y="173750"/>
            <a:ext cx="3644900" cy="2726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EE688-ED06-4DF8-B233-516348CA4D54}"/>
              </a:ext>
            </a:extLst>
          </p:cNvPr>
          <p:cNvSpPr txBox="1"/>
          <p:nvPr/>
        </p:nvSpPr>
        <p:spPr>
          <a:xfrm>
            <a:off x="1084510" y="1581659"/>
            <a:ext cx="4321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Ремонтные работы в образовательных учреждениях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D9D4DAE-A9F7-474A-8D6C-7EC40F7A5C6A}"/>
              </a:ext>
            </a:extLst>
          </p:cNvPr>
          <p:cNvCxnSpPr>
            <a:cxnSpLocks/>
          </p:cNvCxnSpPr>
          <p:nvPr/>
        </p:nvCxnSpPr>
        <p:spPr>
          <a:xfrm flipV="1">
            <a:off x="970843" y="1614265"/>
            <a:ext cx="0" cy="116772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380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444499" y="5083224"/>
            <a:ext cx="4509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476A"/>
                </a:solidFill>
                <a:latin typeface="Arial" pitchFamily="34" charset="0"/>
                <a:cs typeface="Arial" pitchFamily="34" charset="0"/>
              </a:rPr>
              <a:t>Спортивная площадка школа №5</a:t>
            </a:r>
          </a:p>
          <a:p>
            <a:pPr algn="ctr"/>
            <a:r>
              <a:rPr lang="ru-RU" sz="1600" dirty="0">
                <a:solidFill>
                  <a:srgbClr val="00476A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91383" y="5139545"/>
            <a:ext cx="5323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476A"/>
                </a:solidFill>
                <a:latin typeface="Arial" pitchFamily="34" charset="0"/>
                <a:cs typeface="Arial" pitchFamily="34" charset="0"/>
              </a:rPr>
              <a:t>Детская площадка ДДТ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-1"/>
          <a:stretch/>
        </p:blipFill>
        <p:spPr>
          <a:xfrm>
            <a:off x="198790" y="2084354"/>
            <a:ext cx="3309620" cy="2678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небо, дерево, внешний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89F1CE66-30D3-48EE-8486-21840CCF9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869" y="2102919"/>
            <a:ext cx="3628770" cy="2721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644078-8034-42B4-92BF-2D4561D25E31}"/>
              </a:ext>
            </a:extLst>
          </p:cNvPr>
          <p:cNvSpPr/>
          <p:nvPr/>
        </p:nvSpPr>
        <p:spPr>
          <a:xfrm>
            <a:off x="3192334" y="5139545"/>
            <a:ext cx="5323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476A"/>
                </a:solidFill>
                <a:latin typeface="Arial" pitchFamily="34" charset="0"/>
                <a:cs typeface="Arial" pitchFamily="34" charset="0"/>
              </a:rPr>
              <a:t>Спортивная площадка школа №2</a:t>
            </a:r>
          </a:p>
        </p:txBody>
      </p:sp>
      <p:pic>
        <p:nvPicPr>
          <p:cNvPr id="10" name="Рисунок 9" descr="Изображение выглядит как дерево, снег, внешний, катает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id="{A7DD389E-34CC-4A00-B2E8-82984B0CC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640" y="2102919"/>
            <a:ext cx="4133548" cy="2748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Изображение выглядит как человек, дерево, земля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52B5366-80E2-47FC-A96C-1473B6C73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75" y="2084354"/>
            <a:ext cx="3628771" cy="2721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5D98F2-9DD7-48B9-903E-4659E2BB8D9B}"/>
              </a:ext>
            </a:extLst>
          </p:cNvPr>
          <p:cNvSpPr txBox="1"/>
          <p:nvPr/>
        </p:nvSpPr>
        <p:spPr>
          <a:xfrm>
            <a:off x="5508977" y="621239"/>
            <a:ext cx="6337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Ремонтные работы в образовательных учреждениях 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E3EBFCD-B51D-4FF7-9A3D-9E4E5815A7FF}"/>
              </a:ext>
            </a:extLst>
          </p:cNvPr>
          <p:cNvCxnSpPr>
            <a:cxnSpLocks/>
          </p:cNvCxnSpPr>
          <p:nvPr/>
        </p:nvCxnSpPr>
        <p:spPr>
          <a:xfrm flipV="1">
            <a:off x="5508977" y="695632"/>
            <a:ext cx="0" cy="72676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955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49067969-F7C3-47CA-BC72-204CE6329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73" y="1285868"/>
            <a:ext cx="4826750" cy="3974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2EF5DF-FE55-4B05-9CCF-3D0E04633319}"/>
              </a:ext>
            </a:extLst>
          </p:cNvPr>
          <p:cNvSpPr txBox="1"/>
          <p:nvPr/>
        </p:nvSpPr>
        <p:spPr>
          <a:xfrm>
            <a:off x="1084510" y="1879680"/>
            <a:ext cx="4321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Опека и попечительство 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EC5582B-B4B8-4771-A2FD-1C1E72DDC09F}"/>
              </a:ext>
            </a:extLst>
          </p:cNvPr>
          <p:cNvCxnSpPr>
            <a:cxnSpLocks/>
          </p:cNvCxnSpPr>
          <p:nvPr/>
        </p:nvCxnSpPr>
        <p:spPr>
          <a:xfrm flipV="1">
            <a:off x="970843" y="1893751"/>
            <a:ext cx="0" cy="46166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ACBCA1A-BE2D-4117-8678-0F73D162A44D}"/>
              </a:ext>
            </a:extLst>
          </p:cNvPr>
          <p:cNvSpPr txBox="1"/>
          <p:nvPr/>
        </p:nvSpPr>
        <p:spPr>
          <a:xfrm>
            <a:off x="307975" y="2937148"/>
            <a:ext cx="6129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Общая численность детей-сирот и детей, оставшихся без попечения родителей </a:t>
            </a:r>
            <a:r>
              <a:rPr lang="ru-RU" sz="1800" b="1" u="sng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135 человек</a:t>
            </a:r>
            <a:endParaRPr lang="ru-RU" b="1" u="sng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7FD020-CEB0-4C9F-B656-116ECA04115D}"/>
              </a:ext>
            </a:extLst>
          </p:cNvPr>
          <p:cNvSpPr txBox="1"/>
          <p:nvPr/>
        </p:nvSpPr>
        <p:spPr>
          <a:xfrm>
            <a:off x="307975" y="3974483"/>
            <a:ext cx="6129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Всего за период с 2005 по 2021 годы для  детей-сирот приобретено </a:t>
            </a:r>
            <a:r>
              <a:rPr lang="ru-RU" sz="1800" b="1" u="sng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74 квартиры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370051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C77FE-7814-4E43-91BA-BF01A90ABDED}"/>
              </a:ext>
            </a:extLst>
          </p:cNvPr>
          <p:cNvSpPr txBox="1"/>
          <p:nvPr/>
        </p:nvSpPr>
        <p:spPr>
          <a:xfrm>
            <a:off x="242887" y="1614265"/>
            <a:ext cx="11706225" cy="4683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Продолжить участие в реализации Национального проекта «Образование», региональных проектах по достижению заданных показателей. </a:t>
            </a:r>
          </a:p>
          <a:p>
            <a:pPr marL="342900" lvl="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Сохранить сеть муниципальных дошкольных образовательных организаций в период снижения рождаемости населения города, продолжить проведение организационных и стабилизационных мероприятий.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Разработать муниципальный мониторинг управления качеством образования и ввести в действие механизмы управления процессом.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Обеспечить внедрение и сопровождение новой модели аттестации руководителей.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0510" indent="-270510" algn="just"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 Обеспечить удержание целевых показателей средней заработной платы  педагогических работников в соответствие с Указом президента РФ.</a:t>
            </a:r>
          </a:p>
          <a:p>
            <a:pPr marL="270510" indent="-270510" algn="just"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 Начать реализацию новых программ воспитания в образовательных учреждениях с целью усиления роли классного руководителя в воспитательном процессе. </a:t>
            </a:r>
          </a:p>
          <a:p>
            <a:pPr marL="270510" indent="-270510" algn="just"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 Продолжить мероприятия по улучшению материально-технической базы образовательных учреждений. </a:t>
            </a:r>
          </a:p>
          <a:p>
            <a:pPr marL="270510" indent="-270510" algn="just"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 Продолжить внедрение муниципальной модели инклюзивного образования в ОУ города.</a:t>
            </a:r>
          </a:p>
          <a:p>
            <a:pPr marL="342900" lvl="0" indent="-342900" algn="just">
              <a:spcAft>
                <a:spcPts val="1000"/>
              </a:spcAft>
              <a:buFont typeface="+mj-lt"/>
              <a:buAutoNum type="arabicPeriod" startAt="10"/>
            </a:pP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Представлять и тиражировать лучшие педагогические практики в образовательном Атласе на уровне муниципалитета и региона.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9248E4-093D-4D37-95E8-C411A7C31A25}"/>
              </a:ext>
            </a:extLst>
          </p:cNvPr>
          <p:cNvSpPr txBox="1"/>
          <p:nvPr/>
        </p:nvSpPr>
        <p:spPr>
          <a:xfrm>
            <a:off x="4268537" y="990022"/>
            <a:ext cx="6127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476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Задачи  на 2022 год</a:t>
            </a:r>
            <a:endParaRPr lang="ru-RU" sz="3200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30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5800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  <a:p>
            <a:pPr algn="l">
              <a:lnSpc>
                <a:spcPct val="120000"/>
              </a:lnSpc>
            </a:pPr>
            <a:endParaRPr lang="ru-RU" sz="2000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34677B0-4E70-4C62-87A3-7B3FD5A09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545914"/>
              </p:ext>
            </p:extLst>
          </p:nvPr>
        </p:nvGraphicFramePr>
        <p:xfrm>
          <a:off x="1084510" y="1614430"/>
          <a:ext cx="10619810" cy="4699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02955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5800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  <a:p>
            <a:pPr algn="l">
              <a:lnSpc>
                <a:spcPct val="120000"/>
              </a:lnSpc>
            </a:pPr>
            <a:endParaRPr lang="ru-RU" sz="2000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34677B0-4E70-4C62-87A3-7B3FD5A09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662267"/>
              </p:ext>
            </p:extLst>
          </p:nvPr>
        </p:nvGraphicFramePr>
        <p:xfrm>
          <a:off x="329184" y="1614430"/>
          <a:ext cx="11375136" cy="468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7204624D-C295-48F0-AE92-CA2E74E6F94B}"/>
                  </a:ext>
                </a:extLst>
              </p14:cNvPr>
              <p14:cNvContentPartPr/>
              <p14:nvPr/>
            </p14:nvContentPartPr>
            <p14:xfrm>
              <a:off x="6942404" y="1828591"/>
              <a:ext cx="360" cy="3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7204624D-C295-48F0-AE92-CA2E74E6F9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33764" y="181959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2763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5800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  <a:p>
            <a:pPr algn="l">
              <a:lnSpc>
                <a:spcPct val="120000"/>
              </a:lnSpc>
            </a:pPr>
            <a:endParaRPr lang="ru-RU" sz="2000" dirty="0">
              <a:solidFill>
                <a:srgbClr val="0047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34677B0-4E70-4C62-87A3-7B3FD5A09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183235"/>
              </p:ext>
            </p:extLst>
          </p:nvPr>
        </p:nvGraphicFramePr>
        <p:xfrm>
          <a:off x="267646" y="1604105"/>
          <a:ext cx="6255074" cy="406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Рисунок 2" descr="Изображение выглядит как человек, люди, стол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D9548279-0338-4342-8052-651B4F3F2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65"/>
          <a:stretch/>
        </p:blipFill>
        <p:spPr>
          <a:xfrm>
            <a:off x="7317260" y="144152"/>
            <a:ext cx="4120763" cy="2974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ресторан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56DE94BB-4B54-41A7-A30F-C796E8B9A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261" y="3285030"/>
            <a:ext cx="4120762" cy="2974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229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76307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внутренний, ст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67A73CE-5645-453D-B436-96D61EF42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267" y="3160567"/>
            <a:ext cx="3666593" cy="274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внутренний, стена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193C3CBE-31E0-44C5-8625-81EAFE300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29" y="3201471"/>
            <a:ext cx="3612055" cy="2709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Изображение выглядит как текст, человек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B7CC7AD-FD19-4896-8E81-A179056411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085"/>
          <a:stretch/>
        </p:blipFill>
        <p:spPr>
          <a:xfrm>
            <a:off x="7246796" y="120185"/>
            <a:ext cx="3985014" cy="2866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35AD93A-E735-4AE7-BF76-11BD0CA51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/>
          <a:stretch/>
        </p:blipFill>
        <p:spPr bwMode="auto">
          <a:xfrm>
            <a:off x="4231063" y="3160567"/>
            <a:ext cx="3472813" cy="274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52A0D4F-1FB2-443B-8CB4-11362B19EDF3}"/>
              </a:ext>
            </a:extLst>
          </p:cNvPr>
          <p:cNvCxnSpPr>
            <a:cxnSpLocks/>
          </p:cNvCxnSpPr>
          <p:nvPr/>
        </p:nvCxnSpPr>
        <p:spPr>
          <a:xfrm flipV="1">
            <a:off x="493158" y="1854154"/>
            <a:ext cx="0" cy="72676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47F0FE-6FB7-4E2E-9C61-2EBF9157AC25}"/>
              </a:ext>
            </a:extLst>
          </p:cNvPr>
          <p:cNvSpPr txBox="1"/>
          <p:nvPr/>
        </p:nvSpPr>
        <p:spPr>
          <a:xfrm>
            <a:off x="573597" y="2281611"/>
            <a:ext cx="1000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 «Современная школа»</a:t>
            </a:r>
          </a:p>
        </p:txBody>
      </p:sp>
      <p:pic>
        <p:nvPicPr>
          <p:cNvPr id="19" name="Рисунок 18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D52B1A6C-F72E-4AE2-8DE2-E50D1590D5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7810" y="-69087"/>
            <a:ext cx="1963868" cy="19638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7EA097-9041-443B-ABE0-32F765518618}"/>
              </a:ext>
            </a:extLst>
          </p:cNvPr>
          <p:cNvSpPr txBox="1"/>
          <p:nvPr/>
        </p:nvSpPr>
        <p:spPr>
          <a:xfrm>
            <a:off x="492381" y="5993706"/>
            <a:ext cx="11356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0476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Центр естественно-научной и технологической направленностей «Точка роста» в школе № 7 и гимназии № 10.</a:t>
            </a:r>
            <a:endParaRPr lang="ru-RU" u="sng" dirty="0">
              <a:solidFill>
                <a:srgbClr val="00476A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2AA0B2-D49A-4828-B4B3-5ADFAADAA93C}"/>
              </a:ext>
            </a:extLst>
          </p:cNvPr>
          <p:cNvSpPr txBox="1"/>
          <p:nvPr/>
        </p:nvSpPr>
        <p:spPr>
          <a:xfrm>
            <a:off x="573597" y="1750374"/>
            <a:ext cx="700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Национальный проект «Образование»</a:t>
            </a:r>
            <a:endParaRPr lang="ru-RU" sz="2800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86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D73082C4-B7E1-445F-90FD-7DF69B7B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88" y="2868172"/>
            <a:ext cx="2874412" cy="23828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D8159E-38E4-40A4-96B9-42A765BDD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425" y="2943025"/>
            <a:ext cx="2583662" cy="2213687"/>
          </a:xfrm>
          <a:prstGeom prst="rect">
            <a:avLst/>
          </a:prstGeom>
        </p:spPr>
      </p:pic>
      <p:pic>
        <p:nvPicPr>
          <p:cNvPr id="20" name="Picture 2" descr="https://sun9-30.userapi.com/zvezfkO_czP9WGkqNpumF1-74E5OodsckbEWcQ/VmY2eQ6JkJA.jpg">
            <a:extLst>
              <a:ext uri="{FF2B5EF4-FFF2-40B4-BE49-F238E27FC236}">
                <a16:creationId xmlns:a16="http://schemas.microsoft.com/office/drawing/2014/main" id="{43EE0FF2-8B3F-4AD7-A854-48A20A42D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19889" t="5145" r="20515" b="8815"/>
          <a:stretch>
            <a:fillRect/>
          </a:stretch>
        </p:blipFill>
        <p:spPr bwMode="auto">
          <a:xfrm>
            <a:off x="9036118" y="2852758"/>
            <a:ext cx="2455086" cy="242357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51283-38FA-457F-AB96-29C414E653E5}"/>
              </a:ext>
            </a:extLst>
          </p:cNvPr>
          <p:cNvSpPr txBox="1"/>
          <p:nvPr/>
        </p:nvSpPr>
        <p:spPr>
          <a:xfrm>
            <a:off x="8304593" y="5401558"/>
            <a:ext cx="395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опорный центр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129B91-6CB2-4338-94C4-BD4037CA57BF}"/>
              </a:ext>
            </a:extLst>
          </p:cNvPr>
          <p:cNvSpPr txBox="1"/>
          <p:nvPr/>
        </p:nvSpPr>
        <p:spPr>
          <a:xfrm>
            <a:off x="3915073" y="5401558"/>
            <a:ext cx="3953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Навигаторы дополнительного образования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8C5264-D950-4294-A09D-9581571A7163}"/>
              </a:ext>
            </a:extLst>
          </p:cNvPr>
          <p:cNvSpPr txBox="1"/>
          <p:nvPr/>
        </p:nvSpPr>
        <p:spPr>
          <a:xfrm>
            <a:off x="-256478" y="5389468"/>
            <a:ext cx="395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41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Билет в будущее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C6A145-4435-47D8-B9CE-C13248A207C7}"/>
              </a:ext>
            </a:extLst>
          </p:cNvPr>
          <p:cNvSpPr txBox="1"/>
          <p:nvPr/>
        </p:nvSpPr>
        <p:spPr>
          <a:xfrm>
            <a:off x="573597" y="2280236"/>
            <a:ext cx="1000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 «Успех каждого ребёнка»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37E53C-5A80-4A34-A3AE-BE57DE2686A2}"/>
              </a:ext>
            </a:extLst>
          </p:cNvPr>
          <p:cNvSpPr txBox="1"/>
          <p:nvPr/>
        </p:nvSpPr>
        <p:spPr>
          <a:xfrm>
            <a:off x="573597" y="1748999"/>
            <a:ext cx="700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Национальный проект «Образование»</a:t>
            </a:r>
            <a:endParaRPr lang="ru-RU" sz="2800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одзаголовок 2">
            <a:extLst>
              <a:ext uri="{FF2B5EF4-FFF2-40B4-BE49-F238E27FC236}">
                <a16:creationId xmlns:a16="http://schemas.microsoft.com/office/drawing/2014/main" id="{C9CC043F-F4D9-4FF4-9B75-87906355E53F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pic>
        <p:nvPicPr>
          <p:cNvPr id="30" name="Рисунок 29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915F4BED-2ED1-46C2-BC91-72DDD135D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7810" y="-69087"/>
            <a:ext cx="1963868" cy="1963868"/>
          </a:xfrm>
          <a:prstGeom prst="rect">
            <a:avLst/>
          </a:prstGeom>
        </p:spPr>
      </p:pic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EB420FCF-06EC-494F-BAB7-8EE67C6ABD6E}"/>
              </a:ext>
            </a:extLst>
          </p:cNvPr>
          <p:cNvCxnSpPr>
            <a:cxnSpLocks/>
          </p:cNvCxnSpPr>
          <p:nvPr/>
        </p:nvCxnSpPr>
        <p:spPr>
          <a:xfrm flipV="1">
            <a:off x="493158" y="1854154"/>
            <a:ext cx="0" cy="72676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Приглашаем принять участие в открытом уроке «Сделай громче» на портале « ПроеКТОриЯ» - ГАУДО МО &amp;amp;quot;МОЦДО &amp;amp;quot;Лапландия&amp;amp;quot;">
            <a:extLst>
              <a:ext uri="{FF2B5EF4-FFF2-40B4-BE49-F238E27FC236}">
                <a16:creationId xmlns:a16="http://schemas.microsoft.com/office/drawing/2014/main" id="{FC28637C-9E7E-44AC-BA5D-B1F8AC8F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12" y="88531"/>
            <a:ext cx="3308256" cy="273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95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B9B5FEBD-A65C-48EF-8A00-731FFBF17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34311" r="13677" b="3986"/>
          <a:stretch/>
        </p:blipFill>
        <p:spPr bwMode="auto">
          <a:xfrm>
            <a:off x="4254500" y="3086170"/>
            <a:ext cx="3724812" cy="2868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человек, группа, в позе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CA2D0898-4CD1-4ADB-AEC0-EC2A8D3F8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724" y="3073070"/>
            <a:ext cx="3833202" cy="2868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Изображение выглядит как человек, стоит, групп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59C4DA9B-14B8-4B6E-A57B-5FA697C14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530" y="176559"/>
            <a:ext cx="4076571" cy="2445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Изображение выглядит как текст, человек, в поз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6B48C69-B55C-4010-94D1-8DE354C41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76" y="3086169"/>
            <a:ext cx="3965512" cy="2875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2D8E1A-6656-414C-BA47-D5758098CA72}"/>
              </a:ext>
            </a:extLst>
          </p:cNvPr>
          <p:cNvSpPr txBox="1"/>
          <p:nvPr/>
        </p:nvSpPr>
        <p:spPr>
          <a:xfrm>
            <a:off x="643013" y="1807379"/>
            <a:ext cx="6483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Региональный проект</a:t>
            </a:r>
          </a:p>
          <a:p>
            <a:r>
              <a:rPr lang="ru-RU" sz="24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«Патриотическое воспитание граждан РФ» </a:t>
            </a:r>
            <a:endParaRPr lang="ru-RU" sz="2400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39B28F6D-ADEC-41F3-BD11-A692D08A4D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7810" y="-67727"/>
            <a:ext cx="1963868" cy="1963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093BB1-7B9B-4DE6-A196-25E359FDA3D8}"/>
              </a:ext>
            </a:extLst>
          </p:cNvPr>
          <p:cNvSpPr txBox="1"/>
          <p:nvPr/>
        </p:nvSpPr>
        <p:spPr>
          <a:xfrm>
            <a:off x="753977" y="5994313"/>
            <a:ext cx="292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476A"/>
                </a:solidFill>
              </a:rPr>
              <a:t>«Парта героя» школа №2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1E35F3-78C6-40FB-BAE3-85146375EE2B}"/>
              </a:ext>
            </a:extLst>
          </p:cNvPr>
          <p:cNvSpPr txBox="1"/>
          <p:nvPr/>
        </p:nvSpPr>
        <p:spPr>
          <a:xfrm>
            <a:off x="7640422" y="2663120"/>
            <a:ext cx="461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476A"/>
                </a:solidFill>
              </a:rPr>
              <a:t>Поисковый отряд «</a:t>
            </a:r>
            <a:r>
              <a:rPr lang="ru-RU" dirty="0" err="1">
                <a:solidFill>
                  <a:srgbClr val="00476A"/>
                </a:solidFill>
              </a:rPr>
              <a:t>Гагаринцы</a:t>
            </a:r>
            <a:r>
              <a:rPr lang="ru-RU" dirty="0">
                <a:solidFill>
                  <a:srgbClr val="00476A"/>
                </a:solidFill>
              </a:rPr>
              <a:t>» школа №2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B2D4D3-B303-4693-9FD3-599B9980D5E2}"/>
              </a:ext>
            </a:extLst>
          </p:cNvPr>
          <p:cNvSpPr txBox="1"/>
          <p:nvPr/>
        </p:nvSpPr>
        <p:spPr>
          <a:xfrm>
            <a:off x="9331882" y="5977438"/>
            <a:ext cx="292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476A"/>
                </a:solidFill>
              </a:rPr>
              <a:t>школа №7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22B152-CB57-4416-9994-4ADE444350E2}"/>
              </a:ext>
            </a:extLst>
          </p:cNvPr>
          <p:cNvSpPr txBox="1"/>
          <p:nvPr/>
        </p:nvSpPr>
        <p:spPr>
          <a:xfrm>
            <a:off x="5488016" y="6005491"/>
            <a:ext cx="292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476A"/>
                </a:solidFill>
              </a:rPr>
              <a:t>школа №5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DF09592-E3D7-403A-8930-E41799B5193F}"/>
              </a:ext>
            </a:extLst>
          </p:cNvPr>
          <p:cNvCxnSpPr>
            <a:cxnSpLocks/>
          </p:cNvCxnSpPr>
          <p:nvPr/>
        </p:nvCxnSpPr>
        <p:spPr>
          <a:xfrm flipV="1">
            <a:off x="493158" y="1854154"/>
            <a:ext cx="0" cy="72676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7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F13D113-954B-49BB-B5B8-7C1E4758D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81"/>
          <a:stretch/>
        </p:blipFill>
        <p:spPr bwMode="auto">
          <a:xfrm>
            <a:off x="6352822" y="1085556"/>
            <a:ext cx="5000978" cy="17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, коллекция карти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32F00451-0618-451B-8F1C-3A772F181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549" y="3716092"/>
            <a:ext cx="2948869" cy="22706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57D6F5-EA7A-4D78-BFAE-2DD03B54E8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93" t="38295" r="13522" b="37488"/>
          <a:stretch/>
        </p:blipFill>
        <p:spPr>
          <a:xfrm>
            <a:off x="4023924" y="4421234"/>
            <a:ext cx="4492625" cy="10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EC50E2-FB3C-45F1-A73C-6C0B6F14A812}"/>
              </a:ext>
            </a:extLst>
          </p:cNvPr>
          <p:cNvSpPr txBox="1"/>
          <p:nvPr/>
        </p:nvSpPr>
        <p:spPr>
          <a:xfrm>
            <a:off x="666044" y="1820300"/>
            <a:ext cx="4842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Пилотные площадки по реализации проектов</a:t>
            </a:r>
            <a:endParaRPr lang="ru-RU" sz="2400" dirty="0">
              <a:solidFill>
                <a:srgbClr val="0041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71BCB2E8-6882-46BD-9197-98C54A84E3E3}"/>
                  </a:ext>
                </a:extLst>
              </p14:cNvPr>
              <p14:cNvContentPartPr/>
              <p14:nvPr/>
            </p14:nvContentPartPr>
            <p14:xfrm>
              <a:off x="7111964" y="959191"/>
              <a:ext cx="360" cy="3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71BCB2E8-6882-46BD-9197-98C54A84E3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02964" y="950551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2777C14-7896-4403-95B6-443BFF1AD7B1}"/>
              </a:ext>
            </a:extLst>
          </p:cNvPr>
          <p:cNvCxnSpPr>
            <a:cxnSpLocks/>
          </p:cNvCxnSpPr>
          <p:nvPr/>
        </p:nvCxnSpPr>
        <p:spPr>
          <a:xfrm flipV="1">
            <a:off x="493158" y="1854154"/>
            <a:ext cx="0" cy="72676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DD37F34-4BCF-44F0-9BE1-03B2AE1EBF20}"/>
              </a:ext>
            </a:extLst>
          </p:cNvPr>
          <p:cNvSpPr txBox="1"/>
          <p:nvPr/>
        </p:nvSpPr>
        <p:spPr>
          <a:xfrm>
            <a:off x="6602256" y="572691"/>
            <a:ext cx="6129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МАОУ </a:t>
            </a:r>
            <a:r>
              <a:rPr lang="ru-RU" dirty="0">
                <a:solidFill>
                  <a:srgbClr val="00416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имназия</a:t>
            </a:r>
            <a:r>
              <a:rPr lang="ru-RU" sz="1800" b="1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 10 </a:t>
            </a:r>
          </a:p>
          <a:p>
            <a:pPr algn="ctr"/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имени. А.Е. Бочкина</a:t>
            </a:r>
            <a:endParaRPr lang="ru-RU" sz="1800" b="1" dirty="0">
              <a:solidFill>
                <a:srgbClr val="004169"/>
              </a:solidFill>
              <a:latin typeface="Arial" panose="020B0604020202020204" pitchFamily="34" charset="0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CE33C0-66CF-49EA-836C-8CB1CC096D0C}"/>
              </a:ext>
            </a:extLst>
          </p:cNvPr>
          <p:cNvSpPr txBox="1"/>
          <p:nvPr/>
        </p:nvSpPr>
        <p:spPr>
          <a:xfrm>
            <a:off x="5043311" y="3925897"/>
            <a:ext cx="261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СОШ №5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37C622-3128-44F8-888F-120D81F31288}"/>
              </a:ext>
            </a:extLst>
          </p:cNvPr>
          <p:cNvSpPr txBox="1"/>
          <p:nvPr/>
        </p:nvSpPr>
        <p:spPr>
          <a:xfrm>
            <a:off x="8971370" y="3182985"/>
            <a:ext cx="2160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i="0" dirty="0">
                <a:solidFill>
                  <a:srgbClr val="0047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МБДОУ д/с № 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51927A-2615-44EC-A347-6DA10B9CA347}"/>
              </a:ext>
            </a:extLst>
          </p:cNvPr>
          <p:cNvSpPr txBox="1"/>
          <p:nvPr/>
        </p:nvSpPr>
        <p:spPr>
          <a:xfrm>
            <a:off x="-942552" y="3188761"/>
            <a:ext cx="6129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МАОУ </a:t>
            </a:r>
            <a:r>
              <a:rPr lang="ru-RU" dirty="0">
                <a:solidFill>
                  <a:srgbClr val="00416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имназия</a:t>
            </a:r>
            <a:r>
              <a:rPr lang="ru-RU" sz="1800" b="1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 10 </a:t>
            </a:r>
          </a:p>
          <a:p>
            <a:pPr algn="ctr"/>
            <a:r>
              <a:rPr lang="ru-RU" sz="1800" dirty="0">
                <a:solidFill>
                  <a:srgbClr val="00416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имени. А.Е. Бочкина </a:t>
            </a:r>
            <a:endParaRPr lang="ru-RU" sz="1800" b="1" dirty="0">
              <a:solidFill>
                <a:srgbClr val="004169"/>
              </a:solidFill>
              <a:latin typeface="Arial" panose="020B0604020202020204" pitchFamily="34" charset="0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pic>
        <p:nvPicPr>
          <p:cNvPr id="5122" name="Picture 2" descr="Как интернет вещей меняет ритейл: четыре тренда - Retail Life!">
            <a:extLst>
              <a:ext uri="{FF2B5EF4-FFF2-40B4-BE49-F238E27FC236}">
                <a16:creationId xmlns:a16="http://schemas.microsoft.com/office/drawing/2014/main" id="{2D408AE7-FECD-4B7B-951B-62102F8F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7" y="3934899"/>
            <a:ext cx="2948869" cy="19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31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7D3A-D4E6-6E4B-AACA-E0F9B71A881B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037F-7EFE-6645-BA5F-93D92A48CE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775" y="6482549"/>
            <a:ext cx="1915025" cy="286920"/>
          </a:xfrm>
          <a:prstGeom prst="rect">
            <a:avLst/>
          </a:prstGeom>
        </p:spPr>
      </p:pic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C47F144E-8BB8-C242-BF30-7090FA0A68D3}"/>
              </a:ext>
            </a:extLst>
          </p:cNvPr>
          <p:cNvSpPr/>
          <p:nvPr/>
        </p:nvSpPr>
        <p:spPr>
          <a:xfrm rot="10800000">
            <a:off x="10485521" y="6392550"/>
            <a:ext cx="1772653" cy="177265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1DF870-321D-3C46-93D3-63F5FBECC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7" y="557846"/>
            <a:ext cx="3644900" cy="546100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D8A4DAAF-2EEE-5847-90A2-F1E215668C34}"/>
              </a:ext>
            </a:extLst>
          </p:cNvPr>
          <p:cNvSpPr txBox="1">
            <a:spLocks/>
          </p:cNvSpPr>
          <p:nvPr/>
        </p:nvSpPr>
        <p:spPr>
          <a:xfrm>
            <a:off x="1084510" y="1068165"/>
            <a:ext cx="9268530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ru-RU" sz="2000" dirty="0">
                <a:solidFill>
                  <a:srgbClr val="004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ИТОГИ. ОБРАЗОВАНИЕ  </a:t>
            </a:r>
          </a:p>
        </p:txBody>
      </p:sp>
      <p:sp>
        <p:nvSpPr>
          <p:cNvPr id="44034" name="AutoShape 2" descr="https://sun9-12.userapi.com/impg/8yzJI39IkhZLF3aTRovhIWPtOr2YaBLU-NtWag/nO03gS6VjWo.jpg?size=2216x1247&amp;quality=96&amp;sign=d42d531af0cb1cfb56e43f176ae7815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6EF39535-6E14-4925-A33F-8CD7BD9BC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902145"/>
              </p:ext>
            </p:extLst>
          </p:nvPr>
        </p:nvGraphicFramePr>
        <p:xfrm>
          <a:off x="215900" y="1842443"/>
          <a:ext cx="75311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775">
                  <a:extLst>
                    <a:ext uri="{9D8B030D-6E8A-4147-A177-3AD203B41FA5}">
                      <a16:colId xmlns:a16="http://schemas.microsoft.com/office/drawing/2014/main" val="1716353830"/>
                    </a:ext>
                  </a:extLst>
                </a:gridCol>
                <a:gridCol w="1882775">
                  <a:extLst>
                    <a:ext uri="{9D8B030D-6E8A-4147-A177-3AD203B41FA5}">
                      <a16:colId xmlns:a16="http://schemas.microsoft.com/office/drawing/2014/main" val="2710819122"/>
                    </a:ext>
                  </a:extLst>
                </a:gridCol>
                <a:gridCol w="1882775">
                  <a:extLst>
                    <a:ext uri="{9D8B030D-6E8A-4147-A177-3AD203B41FA5}">
                      <a16:colId xmlns:a16="http://schemas.microsoft.com/office/drawing/2014/main" val="1351397118"/>
                    </a:ext>
                  </a:extLst>
                </a:gridCol>
                <a:gridCol w="1882775">
                  <a:extLst>
                    <a:ext uri="{9D8B030D-6E8A-4147-A177-3AD203B41FA5}">
                      <a16:colId xmlns:a16="http://schemas.microsoft.com/office/drawing/2014/main" val="39870143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 01.01.2021 в очереди на получение места  в ДОУ 325 детей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 1 года до 2-х лет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 2-х до 3-х лет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 3-х до 7-ми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42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 0 до 1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 1 года до 2-х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 2-х до 3-х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 3-х до 7-ми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89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116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172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37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Отсутствует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79458"/>
                  </a:ext>
                </a:extLst>
              </a:tr>
            </a:tbl>
          </a:graphicData>
        </a:graphic>
      </p:graphicFrame>
      <p:pic>
        <p:nvPicPr>
          <p:cNvPr id="4" name="Рисунок 3" descr="Изображение выглядит как человек, ребенок, мальчи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10AC401-DF80-4FC1-B1BD-A0E821FC7B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3" r="7282"/>
          <a:stretch/>
        </p:blipFill>
        <p:spPr>
          <a:xfrm>
            <a:off x="4174979" y="3609022"/>
            <a:ext cx="3784600" cy="2452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трава, здание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BCFCCED-F933-4CC5-BACC-DED2FEEB8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1636" y="796290"/>
            <a:ext cx="3938235" cy="5265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Изображение выглядит как внешний, земля, грязь&#10;&#10;Автоматически созданное описание">
            <a:extLst>
              <a:ext uri="{FF2B5EF4-FFF2-40B4-BE49-F238E27FC236}">
                <a16:creationId xmlns:a16="http://schemas.microsoft.com/office/drawing/2014/main" id="{5DBA1BC7-005A-40AA-A447-9362437FF7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00" t="19629" r="9441" b="20926"/>
          <a:stretch/>
        </p:blipFill>
        <p:spPr>
          <a:xfrm>
            <a:off x="103771" y="3609023"/>
            <a:ext cx="3889152" cy="2452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52336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3060</TotalTime>
  <Words>789</Words>
  <Application>Microsoft Office PowerPoint</Application>
  <PresentationFormat>Широкоэкранный</PresentationFormat>
  <Paragraphs>266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</vt:lpstr>
      <vt:lpstr>Calibri</vt:lpstr>
      <vt:lpstr>Calibri Light</vt:lpstr>
      <vt:lpstr>Closer Light</vt:lpstr>
      <vt:lpstr>PT Astra Serif</vt:lpstr>
      <vt:lpstr>Times New Roman</vt:lpstr>
      <vt:lpstr>Тема Office</vt:lpstr>
      <vt:lpstr>2021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ДИВНОГОРСК</dc:title>
  <dc:creator>Microsoft Office User</dc:creator>
  <cp:lastModifiedBy>User</cp:lastModifiedBy>
  <cp:revision>189</cp:revision>
  <dcterms:created xsi:type="dcterms:W3CDTF">2021-04-05T04:16:50Z</dcterms:created>
  <dcterms:modified xsi:type="dcterms:W3CDTF">2022-03-05T04:19:57Z</dcterms:modified>
</cp:coreProperties>
</file>